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41"/>
  </p:notesMasterIdLst>
  <p:sldIdLst>
    <p:sldId id="259" r:id="rId4"/>
    <p:sldId id="256" r:id="rId5"/>
    <p:sldId id="370" r:id="rId6"/>
    <p:sldId id="369" r:id="rId7"/>
    <p:sldId id="392" r:id="rId8"/>
    <p:sldId id="287" r:id="rId9"/>
    <p:sldId id="391" r:id="rId10"/>
    <p:sldId id="326" r:id="rId11"/>
    <p:sldId id="398" r:id="rId12"/>
    <p:sldId id="399" r:id="rId13"/>
    <p:sldId id="400" r:id="rId14"/>
    <p:sldId id="401" r:id="rId15"/>
    <p:sldId id="410" r:id="rId16"/>
    <p:sldId id="411" r:id="rId17"/>
    <p:sldId id="412" r:id="rId18"/>
    <p:sldId id="324" r:id="rId19"/>
    <p:sldId id="393" r:id="rId20"/>
    <p:sldId id="384" r:id="rId21"/>
    <p:sldId id="333" r:id="rId22"/>
    <p:sldId id="394" r:id="rId23"/>
    <p:sldId id="396" r:id="rId24"/>
    <p:sldId id="397" r:id="rId25"/>
    <p:sldId id="414" r:id="rId26"/>
    <p:sldId id="339" r:id="rId27"/>
    <p:sldId id="338" r:id="rId28"/>
    <p:sldId id="359" r:id="rId29"/>
    <p:sldId id="413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02" r:id="rId38"/>
    <p:sldId id="364" r:id="rId39"/>
    <p:sldId id="26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F31"/>
    <a:srgbClr val="1C2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y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</a:t>
            </a:r>
            <a:r>
              <a:rPr lang="en-US" baseline="0"/>
              <a:t> planhigion</a:t>
            </a:r>
            <a:endParaRPr lang="en-US"/>
          </a:p>
        </c:rich>
      </c:tx>
      <c:layout>
        <c:manualLayout>
          <c:xMode val="edge"/>
          <c:yMode val="edge"/>
          <c:x val="0.66701273288640628"/>
          <c:y val="0.12519755901330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y-GB"/>
        </a:p>
      </c:txPr>
    </c:title>
    <c:autoTitleDeleted val="0"/>
    <c:plotArea>
      <c:layout>
        <c:manualLayout>
          <c:layoutTarget val="inner"/>
          <c:xMode val="edge"/>
          <c:yMode val="edge"/>
          <c:x val="0.15778958989704056"/>
          <c:y val="0.19486111111111112"/>
          <c:w val="0.83943256792612564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%plants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25</c:v>
                </c:pt>
                <c:pt idx="3">
                  <c:v>60</c:v>
                </c:pt>
                <c:pt idx="4">
                  <c:v>140</c:v>
                </c:pt>
                <c:pt idx="5">
                  <c:v>240</c:v>
                </c:pt>
                <c:pt idx="6">
                  <c:v>320</c:v>
                </c:pt>
                <c:pt idx="7">
                  <c:v>380</c:v>
                </c:pt>
                <c:pt idx="8">
                  <c:v>405</c:v>
                </c:pt>
                <c:pt idx="9">
                  <c:v>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2A-4583-8A69-6D8EC38BC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860256"/>
        <c:axId val="502865176"/>
      </c:lineChart>
      <c:catAx>
        <c:axId val="502860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2865176"/>
        <c:crosses val="autoZero"/>
        <c:auto val="1"/>
        <c:lblAlgn val="ctr"/>
        <c:lblOffset val="100"/>
        <c:noMultiLvlLbl val="0"/>
      </c:catAx>
      <c:valAx>
        <c:axId val="502865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286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y-GB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35BFE-5561-46E4-A946-C97F9E619B10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430FD-3172-4D02-B283-86FC4296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711F4D-178E-4095-ADBC-1B0558B6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4107786"/>
            <a:ext cx="8175108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C2B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7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6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B73EF-101C-4928-9F63-F1DEFD15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8E91B-5A75-48C6-960D-260FB9DD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1743740"/>
            <a:ext cx="4629150" cy="4117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2259D-3295-4784-828E-76EDB9132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416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30B7-C75D-41FE-AE4C-63A666BE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1A97FE-34A9-4CD9-B0CF-FBD92C5F2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2049462"/>
            <a:ext cx="462915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8D16C-A8BF-4A53-A49E-36A52A838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08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9895-EE24-4169-A3F1-97CEB897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F9364-A0E1-4B57-BD53-A93C86E4A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5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9F24-987A-4070-96B4-43724FA5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3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3BF2-B7A2-43E7-9DCC-B7C26C45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5A14-C634-4B87-A8AE-103336FE0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229D5-ED9C-4FD3-8CE3-A01E6960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AAC39D-3179-4930-BE20-B4CD6AB8541F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04DF3-78B7-435F-9233-F83F0C94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650F6-D9C7-41C1-B750-91CE53C0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39B463-E179-493B-AACA-A72B2D483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0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47" y="4107786"/>
            <a:ext cx="8175108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C2B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1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01ED2-31E9-46CD-B320-70F0845D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4107786"/>
            <a:ext cx="8175108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C2B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5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9F88-6285-4CCE-9523-15A9D70F5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7A059-E335-4D68-ACEE-A30107D31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51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7E6F-FC5C-48D5-AFDB-ED469931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8A20A-6D96-4932-A8E8-04D085C7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8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AD93-7B64-46E1-BB6D-555500B76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63939-5B25-4C5A-A26A-FCACE228C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62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F3A4-61EF-442E-818E-BAE50DC9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26BFC-94D4-461D-BA13-2D0193246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2BFBF-CCC3-4C54-89C8-9E115C69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7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B5023-0CBA-4952-9D16-6385FDDD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582771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23733-81E8-4D6E-BF21-25299E88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6FC12-F57C-42E3-A4CB-D0A0CA7E3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0A92F-DCBA-4C82-8B09-D04EFB53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28D1A-002C-4465-BC0E-515B06F6C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CA7-B113-4814-89C4-63669D9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0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00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91587-984D-4A65-991E-AFBC2543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569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8E7FB-E7D8-4528-AACB-9C02F2403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49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C1F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2B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2B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2B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2B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2B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70BDFE-2691-488A-9708-F92B211C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20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08831-52F0-4AB0-8812-C9F80BFFA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63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planthealthy.org.uk/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guidance/plant-health-controls" TargetMode="External"/><Relationship Id="rId2" Type="http://schemas.openxmlformats.org/officeDocument/2006/relationships/hyperlink" Target="http://www.gov.uk/guidance/prevent-the-introduction-and-spread-of-tree-pests-anddiseases#public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healthy.org.uk/assets/downloads/Module-3_Plant-Healthy_Pathways-of-Introduction-and-Spread_V1.1.pdf" TargetMode="External"/><Relationship Id="rId2" Type="http://schemas.openxmlformats.org/officeDocument/2006/relationships/hyperlink" Target="https://planthealthy.org.uk/assets/downloads/Module-1_Plant-Healthy-Regulations-and-Controls_V1.1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lanthealthy.org.uk/assets/downloads/Module-4_Plant-Healthy_Good-Biosecurity-Practices_V1.1.1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BC33-C4EE-4A37-9650-4513B7FD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4" y="4075888"/>
            <a:ext cx="8175108" cy="1325563"/>
          </a:xfrm>
        </p:spPr>
        <p:txBody>
          <a:bodyPr/>
          <a:lstStyle/>
          <a:p>
            <a:pPr algn="ctr"/>
            <a:br>
              <a:rPr lang="en-US" altLang="en-US" sz="2400"/>
            </a:b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5161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"/>
    </mc:Choice>
    <mc:Fallback xmlns="">
      <p:transition spd="slow" advTm="23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CA746-F2B6-497F-B75E-99A5BC96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Llywodraethu mewn Bioddiogelwch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F66F-B49A-4A7F-8869-47D85B64E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Mae Sefydliad Masnach y Byd (WTO) yn rheoleiddio masnach y byd.</a:t>
            </a:r>
          </a:p>
          <a:p>
            <a:pPr marL="0" indent="0">
              <a:buNone/>
            </a:pPr>
            <a:r>
              <a:rPr lang="en-GB"/>
              <a:t>Ar gyfer mewnforio ac allforio deunydd planhigion, mae'r Cytundeb ar Gymhwyso Mesurau Glanweithdra a Ffytoiechydol (y Cytundeb "SPS") </a:t>
            </a:r>
          </a:p>
        </p:txBody>
      </p:sp>
    </p:spTree>
    <p:extLst>
      <p:ext uri="{BB962C8B-B14F-4D97-AF65-F5344CB8AC3E}">
        <p14:creationId xmlns:p14="http://schemas.microsoft.com/office/powerpoint/2010/main" val="32553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03"/>
    </mc:Choice>
    <mc:Fallback xmlns="">
      <p:transition spd="slow" advTm="321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DBEA-44F0-4F04-BA49-7798CBB6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Llywodraethu’r DU mewn Bioddiogelwch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31E2-8FC5-4BF0-AB91-289F8932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Mae Gorchmynion Iechyd Planhigion ac Iechyd Planhigion (Coedwigaeth) a phwerau cysylltiedig yn nodi deddfwriaeth, ac yn gweithredu Cyfarwyddebau Ewropeaidd, yn y DU. </a:t>
            </a:r>
          </a:p>
          <a:p>
            <a:pPr marL="0" indent="0">
              <a:buNone/>
            </a:pPr>
            <a:r>
              <a:rPr lang="en-GB"/>
              <a:t>Gwneir newidiadau i ddeddfwriaeth trwy ddiwygiadau i'r Gorchmynion. </a:t>
            </a:r>
          </a:p>
          <a:p>
            <a:pPr marL="0" indent="0">
              <a:buNone/>
            </a:pPr>
            <a:r>
              <a:rPr lang="en-GB"/>
              <a:t>Gan fod iechyd planhigion yn fater datganoledig mae'r Gorchmynion hyn yn cael eu gwneud ar gyfer gwlad ddatganoledig e.e. Gorchymyn Iechyd Planhigion (Cymru) 2018.</a:t>
            </a:r>
          </a:p>
        </p:txBody>
      </p:sp>
    </p:spTree>
    <p:extLst>
      <p:ext uri="{BB962C8B-B14F-4D97-AF65-F5344CB8AC3E}">
        <p14:creationId xmlns:p14="http://schemas.microsoft.com/office/powerpoint/2010/main" val="8847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9"/>
    </mc:Choice>
    <mc:Fallback xmlns="">
      <p:transition spd="slow" advTm="462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9554-54D4-4157-8A7E-484919E4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7F80-C26E-46CC-A690-68C46611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300" b="1"/>
              <a:t>Asiantaeth weithredol Defra yw'r Asiantaeth Iechyd Anifeiliaid a Phlanhigion (APHA).</a:t>
            </a:r>
          </a:p>
          <a:p>
            <a:pPr marL="0" indent="0">
              <a:buNone/>
            </a:pPr>
            <a:r>
              <a:rPr lang="en-GB" sz="3300"/>
              <a:t>Mae ei chyfrifoldebau'n cynnwys:</a:t>
            </a:r>
          </a:p>
          <a:p>
            <a:pPr marL="0" indent="0">
              <a:buNone/>
            </a:pPr>
            <a:r>
              <a:rPr lang="en-GB" sz="3300"/>
              <a:t>- nodi a rheoli afiechydon a phlâu endemig ac egsotig </a:t>
            </a:r>
          </a:p>
          <a:p>
            <a:pPr marL="0" indent="0">
              <a:buNone/>
            </a:pPr>
            <a:r>
              <a:rPr lang="en-GB" sz="3300"/>
              <a:t>- gwyliadwriaeth o blâu a chlefydau newydd a rhai sy'n dod i'r amlwg</a:t>
            </a:r>
          </a:p>
          <a:p>
            <a:pPr marL="0" indent="0">
              <a:buNone/>
            </a:pPr>
            <a:r>
              <a:rPr lang="en-GB" sz="3300"/>
              <a:t>- hwyluso masnach ryngwladol mewn planhigion, mewnforion ac allforion</a:t>
            </a:r>
          </a:p>
          <a:p>
            <a:pPr>
              <a:buFontTx/>
              <a:buChar char="-"/>
            </a:pPr>
            <a:r>
              <a:rPr lang="en-GB" sz="3300"/>
              <a:t>gweithredu deddfwriaeth Iechyd Planhigion gan gynnwys tystysgrifau ffytoiechydol a phasbort planhigion. </a:t>
            </a:r>
          </a:p>
          <a:p>
            <a:pPr marL="0" indent="0">
              <a:buNone/>
            </a:pPr>
            <a:r>
              <a:rPr lang="en-GB" sz="3300"/>
              <a:t> </a:t>
            </a:r>
          </a:p>
          <a:p>
            <a:pPr marL="0" indent="0">
              <a:buNone/>
            </a:pPr>
            <a:r>
              <a:rPr lang="en-GB" sz="3300"/>
              <a:t>Mae'n ymgorffori: </a:t>
            </a:r>
            <a:r>
              <a:rPr lang="en-GB" sz="3300" b="1"/>
              <a:t>Arolygiaeth Iechyd Planhigion a Hadau (PHSI)</a:t>
            </a:r>
          </a:p>
          <a:p>
            <a:pPr marL="0" indent="0">
              <a:buNone/>
            </a:pPr>
            <a:r>
              <a:rPr lang="en-GB" sz="3300" b="1"/>
              <a:t> </a:t>
            </a:r>
            <a:endParaRPr lang="en-GB" sz="3300"/>
          </a:p>
          <a:p>
            <a:pPr marL="0" indent="0" fontAlgn="base">
              <a:buNone/>
            </a:pPr>
            <a:r>
              <a:rPr lang="en-GB" sz="3300"/>
              <a:t>sy'n gweithredu ac yn gorfodi deddfwriaeth iechyd planhigion. Gwaith y PHSI yw cynnal statws iechyd planhigion uchel yng Nghymru a Lloegr trwy reoleiddio, eithrio, cynnwys neu ddileu plâu planhigion cwarantîn. </a:t>
            </a:r>
          </a:p>
          <a:p>
            <a:pPr marL="0" indent="0" fontAlgn="base">
              <a:buNone/>
            </a:pPr>
            <a:r>
              <a:rPr lang="en-GB" sz="3300"/>
              <a:t>Mae'n hwyluso masnach trwy ddarparu gwasanaethau ardystio iechyd planhigion.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30"/>
    </mc:Choice>
    <mc:Fallback xmlns="">
      <p:transition spd="slow" advTm="951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6633-BEE4-47AE-BDF8-3FC74877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Polisi'r 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1C4F0-E9AE-4328-8577-E11251570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Nodwyd polisi Bioddiogelwch Planhigion yn </a:t>
            </a:r>
          </a:p>
          <a:p>
            <a:pPr marL="0" indent="0">
              <a:buNone/>
            </a:pPr>
            <a:r>
              <a:rPr lang="en-GB" b="1"/>
              <a:t>“Protecting Plant Health. A Plant Biosecurity Strategy for Great Britain” </a:t>
            </a:r>
          </a:p>
          <a:p>
            <a:pPr marL="0" indent="0">
              <a:buNone/>
            </a:pPr>
            <a:r>
              <a:rPr lang="en-GB" sz="1900" b="1"/>
              <a:t>(</a:t>
            </a:r>
            <a:r>
              <a:rPr lang="en-GB" sz="1900"/>
              <a:t>2014) Dept. for Environment, Food and Rural Affairs (Defra)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Egwyddor drosfwaol yn y strategaeth hon yw “dull seiliedig ar risg o wneud penderfyniadau”.</a:t>
            </a:r>
          </a:p>
          <a:p>
            <a:pPr marL="0" indent="0">
              <a:buNone/>
            </a:pPr>
            <a:r>
              <a:rPr lang="en-GB"/>
              <a:t>Egwyddor arall yw “codi ymwybyddiaeth a chynnwys”</a:t>
            </a:r>
          </a:p>
          <a:p>
            <a:pPr marL="0" indent="0">
              <a:buNone/>
            </a:pPr>
            <a:r>
              <a:rPr lang="en-GB"/>
              <a:t>Mae'r Strategaeth yn defnyddio dull y </a:t>
            </a:r>
            <a:r>
              <a:rPr lang="en-GB" b="1"/>
              <a:t>“continwwm bioddiogelwch” </a:t>
            </a:r>
            <a:r>
              <a:rPr lang="en-GB"/>
              <a:t>a ddefnyddir yn helaeth yn rhyngwladol</a:t>
            </a:r>
          </a:p>
        </p:txBody>
      </p:sp>
    </p:spTree>
    <p:extLst>
      <p:ext uri="{BB962C8B-B14F-4D97-AF65-F5344CB8AC3E}">
        <p14:creationId xmlns:p14="http://schemas.microsoft.com/office/powerpoint/2010/main" val="21180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53"/>
    </mc:Choice>
    <mc:Fallback xmlns="">
      <p:transition spd="slow" advTm="6855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7228-A9E4-4601-85FB-FEC8476C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Continwwm Bioddiogelwch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A356-516D-4E5E-86BD-47C7CA60B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/>
              <a:t>Cydlyniad gweithgareddau alltraeth, ffiniol ac ar y tir er mwyn rheoli lledaeniad plâu a chlefydau.</a:t>
            </a:r>
          </a:p>
          <a:p>
            <a:pPr marL="0" indent="0">
              <a:buNone/>
            </a:pPr>
            <a:r>
              <a:rPr lang="en-GB"/>
              <a:t> Gellir ei grynhoi fel continwwm sy'n cynnwys:</a:t>
            </a:r>
          </a:p>
          <a:p>
            <a:pPr lvl="1"/>
            <a:r>
              <a:rPr lang="en-GB"/>
              <a:t>gweithio gyda chyflenwyr ar reolaethau cyn y ffin; </a:t>
            </a:r>
          </a:p>
          <a:p>
            <a:pPr lvl="1"/>
            <a:r>
              <a:rPr lang="en-GB"/>
              <a:t>ardystio iechyd planhigion ar ddeunydd i'w allforio;</a:t>
            </a:r>
          </a:p>
          <a:p>
            <a:pPr lvl="1"/>
            <a:r>
              <a:rPr lang="en-GB"/>
              <a:t>rheolyddion ffiniau i archwilio planhigion a deunydd; </a:t>
            </a:r>
          </a:p>
          <a:p>
            <a:pPr lvl="1"/>
            <a:r>
              <a:rPr lang="en-GB"/>
              <a:t>arolygu ar gyfer, a chanfod, plâu a chlefydau o fewn y wlad; </a:t>
            </a:r>
          </a:p>
          <a:p>
            <a:pPr lvl="1"/>
            <a:r>
              <a:rPr lang="en-GB"/>
              <a:t>rhoi mesurau ar waith i reoli lledaeniad achosion; </a:t>
            </a:r>
          </a:p>
          <a:p>
            <a:pPr lvl="1"/>
            <a:r>
              <a:rPr lang="en-GB"/>
              <a:t>datblygu gwytnwch cymdeithasol, economaidd ac amgylcheddol i effeithiau plâu ac afiechydon. </a:t>
            </a:r>
          </a:p>
          <a:p>
            <a:pPr marL="0" indent="0">
              <a:buNone/>
            </a:pPr>
            <a:r>
              <a:rPr lang="en-GB"/>
              <a:t>Mae'r continwwm hefyd yn cynnwys dolenni adborth fel bod y rhain, lle mae plâu yn cael eu hatal, neu achosion yn digwydd, yn cael eu holrhain yn ôl i'r ffynhonnell.</a:t>
            </a:r>
          </a:p>
        </p:txBody>
      </p:sp>
    </p:spTree>
    <p:extLst>
      <p:ext uri="{BB962C8B-B14F-4D97-AF65-F5344CB8AC3E}">
        <p14:creationId xmlns:p14="http://schemas.microsoft.com/office/powerpoint/2010/main" val="2658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10"/>
    </mc:Choice>
    <mc:Fallback xmlns="">
      <p:transition spd="slow" advTm="9091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948D-26DF-4EC2-A18E-64429BCA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Continwwm Bioddiogelwch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07011-1BD3-4EA7-8D9A-41CBDC22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Mae effeithiolrwydd y continwwm bioddiogelwch yn dibynnu ar:</a:t>
            </a:r>
          </a:p>
          <a:p>
            <a:r>
              <a:rPr lang="en-GB"/>
              <a:t>cydweithredu rhyngwladol, </a:t>
            </a:r>
          </a:p>
          <a:p>
            <a:r>
              <a:rPr lang="en-GB"/>
              <a:t>rheolaethau ffiniau effeithiol, </a:t>
            </a:r>
          </a:p>
          <a:p>
            <a:r>
              <a:rPr lang="en-GB"/>
              <a:t>dulliau effeithiol ar gyfer canfod achosion yn gynnar,</a:t>
            </a:r>
          </a:p>
          <a:p>
            <a:r>
              <a:rPr lang="en-GB"/>
              <a:t>ymwybyddiaeth a chyfranogiad tyfwyr a busnesau eraill, a'r cyhoedd. 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42"/>
    </mc:Choice>
    <mc:Fallback xmlns="">
      <p:transition spd="slow" advTm="5024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A24E-C75A-4D16-B263-7B065FD7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O ble y gall plâu a chlefydau ddod?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040C-1A11-4A54-A97D-92190A93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/>
              <a:t>Stoc heintiedig gan gynnwys mewnforion</a:t>
            </a:r>
          </a:p>
          <a:p>
            <a:r>
              <a:rPr lang="en-GB"/>
              <a:t>Mewnforion cynnyrch planhigion e.e. paledi pren, ffrwythau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Ac maen nhw’n lledaenu o blanhigyn i blanhigyn oherwydd:</a:t>
            </a:r>
          </a:p>
          <a:p>
            <a:r>
              <a:rPr lang="en-GB"/>
              <a:t>Gwynt e.e. clefyd (Chalara) coed ynn</a:t>
            </a:r>
          </a:p>
          <a:p>
            <a:r>
              <a:rPr lang="en-GB"/>
              <a:t>Gwasgariad glaw a thasgu e.e. clwy tatws</a:t>
            </a:r>
          </a:p>
          <a:p>
            <a:r>
              <a:rPr lang="en-GB"/>
              <a:t>Dŵr pridd a dyfrhau e.e. Clefyd tampio pythium</a:t>
            </a:r>
          </a:p>
          <a:p>
            <a:r>
              <a:rPr lang="en-GB"/>
              <a:t>Fectorau anifeiliaid e.e. llyslau’n trosglwyddo firysau</a:t>
            </a:r>
          </a:p>
          <a:p>
            <a:r>
              <a:rPr lang="en-GB"/>
              <a:t>Clwyfau, gan gynnwys yn ystod tocio ac impio</a:t>
            </a:r>
          </a:p>
        </p:txBody>
      </p:sp>
    </p:spTree>
    <p:extLst>
      <p:ext uri="{BB962C8B-B14F-4D97-AF65-F5344CB8AC3E}">
        <p14:creationId xmlns:p14="http://schemas.microsoft.com/office/powerpoint/2010/main" val="17914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63"/>
    </mc:Choice>
    <mc:Fallback xmlns="">
      <p:transition spd="slow" advTm="10826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6395-F08C-47AA-BF01-35393A5A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Enghraifft o ganlyniad lledaeniad clefyd planhigion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C305-52C7-4FE6-A9BD-CBE8CE684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Achoswyd newyn tatws Iwerddon, yn ychwanegol at y problemau deiliadaeth tir, gan epidemig o'r pathogen Phytopthora infestans rhwng 1845 a 1852. Gelwir y clefyd yn glwyf hwyr, ond ar y pryd fe'i gelwid yn “glefyd tatws”.</a:t>
            </a:r>
          </a:p>
          <a:p>
            <a:pPr marL="0" indent="0">
              <a:buNone/>
            </a:pPr>
            <a:r>
              <a:rPr lang="en-GB"/>
              <a:t>Bu farw mwy na miliwn o bobl yn ystod y newyn ac ymfudodd llawer ohonynt.</a:t>
            </a:r>
          </a:p>
        </p:txBody>
      </p:sp>
    </p:spTree>
    <p:extLst>
      <p:ext uri="{BB962C8B-B14F-4D97-AF65-F5344CB8AC3E}">
        <p14:creationId xmlns:p14="http://schemas.microsoft.com/office/powerpoint/2010/main" val="7829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54"/>
    </mc:Choice>
    <mc:Fallback xmlns="">
      <p:transition spd="slow" advTm="7125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6F27-6A4C-4DA1-AC9D-114703F5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5697722" cy="1325563"/>
          </a:xfrm>
        </p:spPr>
        <p:txBody>
          <a:bodyPr anchor="ctr">
            <a:normAutofit/>
          </a:bodyPr>
          <a:lstStyle/>
          <a:p>
            <a:r>
              <a:rPr lang="en-GB" sz="3100" i="1"/>
              <a:t>Phytophthora </a:t>
            </a:r>
            <a:r>
              <a:rPr lang="en-GB" sz="3100" i="1" err="1"/>
              <a:t>infestans</a:t>
            </a:r>
            <a:br>
              <a:rPr lang="en-GB" sz="3100" i="1"/>
            </a:br>
            <a:r>
              <a:rPr lang="en-GB" sz="3100"/>
              <a:t>clwyf hwyr (yma ar domato)</a:t>
            </a:r>
            <a:endParaRPr lang="en-GB" sz="3100" i="1"/>
          </a:p>
        </p:txBody>
      </p:sp>
      <p:pic>
        <p:nvPicPr>
          <p:cNvPr id="8" name="Content Placeholder 7" descr="A close up of a flower garden&#10;&#10;Description automatically generated">
            <a:extLst>
              <a:ext uri="{FF2B5EF4-FFF2-40B4-BE49-F238E27FC236}">
                <a16:creationId xmlns:a16="http://schemas.microsoft.com/office/drawing/2014/main" id="{F0CD035A-3BDB-4D8C-9D58-2A2C3E457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r="1" b="13946"/>
          <a:stretch/>
        </p:blipFill>
        <p:spPr>
          <a:xfrm>
            <a:off x="628650" y="1825625"/>
            <a:ext cx="7886700" cy="4351338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7C2677-45E8-4A22-9F4A-5A30535D826B}"/>
              </a:ext>
            </a:extLst>
          </p:cNvPr>
          <p:cNvSpPr txBox="1"/>
          <p:nvPr/>
        </p:nvSpPr>
        <p:spPr>
          <a:xfrm>
            <a:off x="861391" y="2027583"/>
            <a:ext cx="290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© 2020 </a:t>
            </a:r>
            <a:r>
              <a:rPr lang="en-GB" err="1"/>
              <a:t>D.Skydmore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9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5"/>
    </mc:Choice>
    <mc:Fallback xmlns="">
      <p:transition spd="slow" advTm="2351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76BF-BC39-4FCB-8709-A9916522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 fontScale="90000"/>
          </a:bodyPr>
          <a:lstStyle/>
          <a:p>
            <a:r>
              <a:rPr lang="en-GB" sz="2700"/>
              <a:t>Clefyd (Chalara) coed ynn</a:t>
            </a:r>
            <a:br>
              <a:rPr lang="en-GB" sz="2700"/>
            </a:br>
            <a:r>
              <a:rPr lang="en-GB" sz="2700"/>
              <a:t>(wedi’i achosi gan </a:t>
            </a:r>
            <a:r>
              <a:rPr lang="en-GB" sz="2700" b="0" i="1"/>
              <a:t>Hymenoscyphus fraxineus</a:t>
            </a:r>
            <a:r>
              <a:rPr lang="en-GB" sz="2700"/>
              <a:t>)</a:t>
            </a:r>
          </a:p>
        </p:txBody>
      </p:sp>
      <p:pic>
        <p:nvPicPr>
          <p:cNvPr id="8" name="Content Placeholder 7" descr="A tree in a forest&#10;&#10;Description automatically generated">
            <a:extLst>
              <a:ext uri="{FF2B5EF4-FFF2-40B4-BE49-F238E27FC236}">
                <a16:creationId xmlns:a16="http://schemas.microsoft.com/office/drawing/2014/main" id="{990475B8-FA00-4115-9B41-82E0B8E9C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 r="-2" b="30249"/>
          <a:stretch/>
        </p:blipFill>
        <p:spPr>
          <a:xfrm>
            <a:off x="2199861" y="1722783"/>
            <a:ext cx="5084625" cy="4678017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A64B65-41EA-43AA-91A8-77E1E2E87715}"/>
              </a:ext>
            </a:extLst>
          </p:cNvPr>
          <p:cNvSpPr txBox="1"/>
          <p:nvPr/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endParaRPr lang="en-GB" sz="1600">
              <a:solidFill>
                <a:srgbClr val="1C2B3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FF8E4-7E64-4C92-A346-29FB62CA43FD}"/>
              </a:ext>
            </a:extLst>
          </p:cNvPr>
          <p:cNvSpPr txBox="1"/>
          <p:nvPr/>
        </p:nvSpPr>
        <p:spPr>
          <a:xfrm>
            <a:off x="5645426" y="6093023"/>
            <a:ext cx="219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1C2B39"/>
                </a:solidFill>
              </a:rPr>
              <a:t>© 2020 </a:t>
            </a:r>
            <a:r>
              <a:rPr lang="en-GB" sz="1400" err="1">
                <a:solidFill>
                  <a:srgbClr val="1C2B39"/>
                </a:solidFill>
              </a:rPr>
              <a:t>D.Skydmore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4126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1"/>
    </mc:Choice>
    <mc:Fallback xmlns="">
      <p:transition spd="slow" advTm="2635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385391"/>
            <a:ext cx="6910387" cy="1215059"/>
          </a:xfrm>
        </p:spPr>
        <p:txBody>
          <a:bodyPr anchor="ctr">
            <a:normAutofit fontScale="90000"/>
          </a:bodyPr>
          <a:lstStyle/>
          <a:p>
            <a:br>
              <a:rPr lang="en-US" altLang="en-US" sz="4000"/>
            </a:br>
            <a:br>
              <a:rPr lang="en-US" altLang="en-US" sz="4000"/>
            </a:br>
            <a:r>
              <a:rPr lang="en-US" altLang="en-US" sz="4000" err="1"/>
              <a:t>Bioddiogelwch</a:t>
            </a:r>
            <a:r>
              <a:rPr lang="en-US" altLang="en-US" sz="4000"/>
              <a:t> </a:t>
            </a:r>
            <a:r>
              <a:rPr lang="en-US" altLang="en-US" sz="4000" err="1"/>
              <a:t>Planhigion</a:t>
            </a:r>
            <a:br>
              <a:rPr lang="en-US" altLang="en-US" sz="4000"/>
            </a:br>
            <a:br>
              <a:rPr lang="en-US" altLang="en-US" sz="4000"/>
            </a:br>
            <a:r>
              <a:rPr lang="en-US" altLang="en-US" sz="4000"/>
              <a:t> </a:t>
            </a:r>
            <a:r>
              <a:rPr lang="en-US" altLang="en-US" sz="4000" err="1"/>
              <a:t>ym</a:t>
            </a:r>
            <a:r>
              <a:rPr lang="en-US" altLang="en-US" sz="4000"/>
              <a:t> </a:t>
            </a:r>
            <a:r>
              <a:rPr lang="en-US" altLang="en-US" sz="4000" err="1"/>
              <a:t>Masnach</a:t>
            </a:r>
            <a:r>
              <a:rPr lang="en-US" altLang="en-US" sz="4000"/>
              <a:t> </a:t>
            </a:r>
            <a:r>
              <a:rPr lang="en-US" altLang="en-US" sz="4000" err="1"/>
              <a:t>Planhigion</a:t>
            </a:r>
            <a:r>
              <a:rPr lang="en-US" altLang="en-US" sz="4000"/>
              <a:t> </a:t>
            </a:r>
            <a:r>
              <a:rPr lang="en-US" altLang="en-US" sz="4000" err="1"/>
              <a:t>Addurnol</a:t>
            </a:r>
            <a:r>
              <a:rPr lang="en-US" altLang="en-US" sz="4000"/>
              <a:t> Cymru</a:t>
            </a:r>
            <a:br>
              <a:rPr lang="en-US" altLang="en-US" sz="4000"/>
            </a:br>
            <a:br>
              <a:rPr lang="en-US" altLang="en-US" sz="4000"/>
            </a:br>
            <a:r>
              <a:rPr lang="en-US" altLang="en-US" sz="4000" err="1"/>
              <a:t>Trosolwg</a:t>
            </a:r>
            <a:endParaRPr lang="en-US" altLang="en-US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00869"/>
            <a:ext cx="6400800" cy="742121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n-US" altLang="en-US" sz="3200" i="1"/>
          </a:p>
          <a:p>
            <a:pPr eaLnBrk="1" hangingPunct="1"/>
            <a:endParaRPr lang="en-US" altLang="en-US" sz="3200" i="1"/>
          </a:p>
          <a:p>
            <a:pPr eaLnBrk="1" hangingPunct="1"/>
            <a:r>
              <a:rPr lang="en-US" altLang="en-US" sz="11200" i="1"/>
              <a:t>Dr David Skydmore SPHP</a:t>
            </a:r>
          </a:p>
          <a:p>
            <a:pPr eaLnBrk="1" hangingPunct="1"/>
            <a:endParaRPr lang="en-US" altLang="en-US" sz="32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5"/>
    </mc:Choice>
    <mc:Fallback xmlns="">
      <p:transition spd="slow" advTm="1360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22208F-CEB9-47BC-9C04-A04F74A4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Clefyd Coed Ynn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CA3ED55-1267-4B2E-9B50-9294CD285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263166"/>
              </p:ext>
            </p:extLst>
          </p:nvPr>
        </p:nvGraphicFramePr>
        <p:xfrm>
          <a:off x="628650" y="3260034"/>
          <a:ext cx="7415420" cy="1693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72">
                  <a:extLst>
                    <a:ext uri="{9D8B030D-6E8A-4147-A177-3AD203B41FA5}">
                      <a16:colId xmlns:a16="http://schemas.microsoft.com/office/drawing/2014/main" val="2083661497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824949523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1261703458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3424051168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479919197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3183883677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3945144167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1244035837"/>
                    </a:ext>
                  </a:extLst>
                </a:gridCol>
                <a:gridCol w="716972">
                  <a:extLst>
                    <a:ext uri="{9D8B030D-6E8A-4147-A177-3AD203B41FA5}">
                      <a16:colId xmlns:a16="http://schemas.microsoft.com/office/drawing/2014/main" val="1229480773"/>
                    </a:ext>
                  </a:extLst>
                </a:gridCol>
                <a:gridCol w="962672">
                  <a:extLst>
                    <a:ext uri="{9D8B030D-6E8A-4147-A177-3AD203B41FA5}">
                      <a16:colId xmlns:a16="http://schemas.microsoft.com/office/drawing/2014/main" val="2067440308"/>
                    </a:ext>
                  </a:extLst>
                </a:gridCol>
              </a:tblGrid>
              <a:tr h="132786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2012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 2013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2014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2015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2016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2017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2018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2019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% o'r holl sgwariau yn y wlad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835104"/>
                  </a:ext>
                </a:extLst>
              </a:tr>
              <a:tr h="331967">
                <a:tc>
                  <a:txBody>
                    <a:bodyPr/>
                    <a:lstStyle/>
                    <a:p>
                      <a:r>
                        <a:rPr lang="en-GB" sz="1400"/>
                        <a:t>Cymru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891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8D5EB05-7CAF-4B3F-864C-C44299E2B9A5}"/>
              </a:ext>
            </a:extLst>
          </p:cNvPr>
          <p:cNvSpPr txBox="1"/>
          <p:nvPr/>
        </p:nvSpPr>
        <p:spPr>
          <a:xfrm>
            <a:off x="628650" y="2305878"/>
            <a:ext cx="7415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Nifer y sgwariau map 10km lle cofnodwyd clefyd coed ynn, yn ôl blwyddyn, yng Nghymru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5FE5B-9B00-4E58-BEA2-35D6F5A8FC64}"/>
              </a:ext>
            </a:extLst>
          </p:cNvPr>
          <p:cNvSpPr txBox="1"/>
          <p:nvPr/>
        </p:nvSpPr>
        <p:spPr>
          <a:xfrm>
            <a:off x="3710609" y="5645426"/>
            <a:ext cx="4558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Ffynhonnell: Forest Research</a:t>
            </a:r>
          </a:p>
          <a:p>
            <a:r>
              <a:rPr lang="en-GB" sz="1200"/>
              <a:t>forestresearch.gov..</a:t>
            </a:r>
            <a:r>
              <a:rPr lang="en-GB" sz="1200" err="1"/>
              <a:t>uk</a:t>
            </a:r>
            <a:r>
              <a:rPr lang="en-GB" sz="1200"/>
              <a:t>/tools-and-resources/pest-and-disease-resources/ash-dieback-</a:t>
            </a:r>
            <a:r>
              <a:rPr lang="en-GB" sz="1200" err="1"/>
              <a:t>hymenoscyphus</a:t>
            </a:r>
            <a:r>
              <a:rPr lang="en-GB" sz="1200"/>
              <a:t>-</a:t>
            </a:r>
            <a:r>
              <a:rPr lang="en-GB" sz="1200" err="1"/>
              <a:t>fraxineus</a:t>
            </a:r>
            <a:r>
              <a:rPr lang="en-GB" sz="1200"/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8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57"/>
    </mc:Choice>
    <mc:Fallback xmlns="">
      <p:transition spd="slow" advTm="7815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7298-28ED-4269-87F6-5A3BD641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Lledaeniad y clefyd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F117-49C5-48C8-ABEA-C650EF35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/>
              <a:t>Mae sut mae'r clefyd yn lledaenu yn dibynnu ar:</a:t>
            </a:r>
          </a:p>
          <a:p>
            <a:pPr>
              <a:buFontTx/>
              <a:buChar char="-"/>
            </a:pPr>
            <a:r>
              <a:rPr lang="en-US" sz="1800"/>
              <a:t>Cyfradd heintiad (faint o blanhigion eraill sydd wedi'u heintio o un planhigyn unigol - mae hyn yn nodweddiadol o'r pathogen unigol)</a:t>
            </a:r>
          </a:p>
          <a:p>
            <a:pPr>
              <a:buFontTx/>
              <a:buChar char="-"/>
            </a:pPr>
            <a:r>
              <a:rPr lang="en-US" sz="1800"/>
              <a:t>Cyfnod diddigwydd (amser rhwng haint planhigyn a phryd y gall haint ledu ohono)</a:t>
            </a:r>
          </a:p>
          <a:p>
            <a:pPr>
              <a:buFontTx/>
              <a:buChar char="-"/>
            </a:pPr>
            <a:r>
              <a:rPr lang="nb-NO" sz="1800"/>
              <a:t>Pa mor hir mae'r planhigyn yn parhau i fod yn heintus</a:t>
            </a:r>
            <a:endParaRPr lang="en-US" sz="18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7FA655-C408-479D-92C9-7F6CADD99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064613"/>
              </p:ext>
            </p:extLst>
          </p:nvPr>
        </p:nvGraphicFramePr>
        <p:xfrm>
          <a:off x="3750366" y="3167270"/>
          <a:ext cx="4764984" cy="314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B02AB4-87BB-4925-96AB-0C4EA74F2030}"/>
              </a:ext>
            </a:extLst>
          </p:cNvPr>
          <p:cNvSpPr txBox="1"/>
          <p:nvPr/>
        </p:nvSpPr>
        <p:spPr>
          <a:xfrm>
            <a:off x="628650" y="3816626"/>
            <a:ext cx="35192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Felly, mae'r ymlediad yn aml yn dilyn cromlin siâp S.</a:t>
            </a:r>
          </a:p>
          <a:p>
            <a:r>
              <a:rPr lang="en-GB" sz="1600"/>
              <a:t>h.y.</a:t>
            </a:r>
          </a:p>
          <a:p>
            <a:r>
              <a:rPr lang="en-GB" sz="1600"/>
              <a:t>- haint araf nes bod digon o blanhigion wedi'u heintio i ymledu'n gyflym</a:t>
            </a:r>
          </a:p>
          <a:p>
            <a:r>
              <a:rPr lang="en-GB" sz="1600"/>
              <a:t>- yna lledaenu'n gyflym</a:t>
            </a:r>
          </a:p>
          <a:p>
            <a:r>
              <a:rPr lang="en-GB"/>
              <a:t>- </a:t>
            </a:r>
            <a:r>
              <a:rPr lang="en-GB" sz="1600"/>
              <a:t>yna arafu mewn heintiau newydd oherwydd bod y mwyafrif o blanhigion eisoes wedi'u heintio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AD383-FD2F-4D18-B4C8-F1A8178D0246}"/>
              </a:ext>
            </a:extLst>
          </p:cNvPr>
          <p:cNvSpPr txBox="1"/>
          <p:nvPr/>
        </p:nvSpPr>
        <p:spPr>
          <a:xfrm>
            <a:off x="6073222" y="6097038"/>
            <a:ext cx="86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amser</a:t>
            </a:r>
          </a:p>
        </p:txBody>
      </p:sp>
    </p:spTree>
    <p:extLst>
      <p:ext uri="{BB962C8B-B14F-4D97-AF65-F5344CB8AC3E}">
        <p14:creationId xmlns:p14="http://schemas.microsoft.com/office/powerpoint/2010/main" val="5964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08"/>
    </mc:Choice>
    <mc:Fallback xmlns="">
      <p:transition spd="slow" advTm="17180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9B04-7681-4C0C-90C5-FCFBC664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Atal yr epidemig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A04D-1747-412D-9296-BBFF03CB1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Mae'n hanfodol bod y clefyd yn cael ei atal cyn iddo gyrraedd y cam hwnnw o'r gromlin lle mae'r cynnydd yn nifer y planhigion sydd wedi'u heintio yn un cyflym iawn.</a:t>
            </a:r>
          </a:p>
          <a:p>
            <a:pPr marL="0" indent="0">
              <a:buNone/>
            </a:pPr>
            <a:r>
              <a:rPr lang="en-GB"/>
              <a:t>Gwneir hyn wrth:</a:t>
            </a:r>
          </a:p>
          <a:p>
            <a:pPr marL="0" indent="0">
              <a:buNone/>
            </a:pPr>
            <a:r>
              <a:rPr lang="en-GB"/>
              <a:t>Atal unrhyw haint yn y lle cyntaf (allgáu)</a:t>
            </a:r>
          </a:p>
          <a:p>
            <a:pPr marL="0" indent="0">
              <a:buNone/>
            </a:pPr>
            <a:r>
              <a:rPr lang="en-GB"/>
              <a:t>Tynnu planhigion heintiedig cyn y gallant heintio eraill (dileu)</a:t>
            </a:r>
          </a:p>
        </p:txBody>
      </p:sp>
    </p:spTree>
    <p:extLst>
      <p:ext uri="{BB962C8B-B14F-4D97-AF65-F5344CB8AC3E}">
        <p14:creationId xmlns:p14="http://schemas.microsoft.com/office/powerpoint/2010/main" val="3791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87"/>
    </mc:Choice>
    <mc:Fallback xmlns="">
      <p:transition spd="slow" advTm="959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s driving down a dirt road&#10;&#10;Description automatically generated">
            <a:extLst>
              <a:ext uri="{FF2B5EF4-FFF2-40B4-BE49-F238E27FC236}">
                <a16:creationId xmlns:a16="http://schemas.microsoft.com/office/drawing/2014/main" id="{73CF9C83-D5CE-424C-B105-911383229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7" y="0"/>
            <a:ext cx="5143500" cy="6321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759A41-0144-4840-9FBD-3B469E1396A0}"/>
              </a:ext>
            </a:extLst>
          </p:cNvPr>
          <p:cNvSpPr txBox="1"/>
          <p:nvPr/>
        </p:nvSpPr>
        <p:spPr>
          <a:xfrm>
            <a:off x="3074504" y="5738191"/>
            <a:ext cx="222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©</a:t>
            </a:r>
            <a:r>
              <a:rPr lang="en-GB" sz="1400" err="1"/>
              <a:t>D.Skydmore</a:t>
            </a:r>
            <a:r>
              <a:rPr lang="en-GB" sz="1400"/>
              <a:t>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F9E5C-4567-40A3-8109-23585CACB41E}"/>
              </a:ext>
            </a:extLst>
          </p:cNvPr>
          <p:cNvSpPr txBox="1"/>
          <p:nvPr/>
        </p:nvSpPr>
        <p:spPr>
          <a:xfrm>
            <a:off x="6215270" y="2398643"/>
            <a:ext cx="261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Gorsaf Golchi Traed</a:t>
            </a:r>
          </a:p>
          <a:p>
            <a:r>
              <a:rPr lang="en-GB"/>
              <a:t>i leihau lledaeniad clefyd gwywiad kauri yn Seland Newydd</a:t>
            </a:r>
          </a:p>
        </p:txBody>
      </p:sp>
    </p:spTree>
    <p:extLst>
      <p:ext uri="{BB962C8B-B14F-4D97-AF65-F5344CB8AC3E}">
        <p14:creationId xmlns:p14="http://schemas.microsoft.com/office/powerpoint/2010/main" val="223104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79"/>
    </mc:Choice>
    <mc:Fallback xmlns="">
      <p:transition spd="slow" advTm="6287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113D-9232-4589-ADCE-169FDB4B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/>
              <a:t>Porth Gwybodaeth Iechyd Planhigion y 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59E42-BBE1-4D7B-B577-1E26E133E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/>
              <a:t>Mae hwn yn bwynt gwybodaeth ganolog gan y llywodraeth ar strategaeth bioddiogelwch</a:t>
            </a:r>
          </a:p>
          <a:p>
            <a:r>
              <a:rPr lang="en-GB"/>
              <a:t>Gellir ei gyrchu o dudalen we'r Gofrestr Risg Iechyd Planhigion</a:t>
            </a:r>
          </a:p>
          <a:p>
            <a:r>
              <a:rPr lang="en-GB"/>
              <a:t>“Yn darparu gwybodaeth am blâu a chlefydau planhigion, gan gynnwys asesiadau risg, dolenni i wefannau eraill o ddiddordeb a gwybodaeth am reolaethau a gwasanaethau iechyd planhigion a ddarperir gan y llywodraeth”</a:t>
            </a:r>
          </a:p>
          <a:p>
            <a:r>
              <a:rPr lang="en-GB"/>
              <a:t>Cyfeiriad gwe https://planthealthportal.defra.gov.uk</a:t>
            </a:r>
          </a:p>
        </p:txBody>
      </p:sp>
    </p:spTree>
    <p:extLst>
      <p:ext uri="{BB962C8B-B14F-4D97-AF65-F5344CB8AC3E}">
        <p14:creationId xmlns:p14="http://schemas.microsoft.com/office/powerpoint/2010/main" val="4122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47"/>
    </mc:Choice>
    <mc:Fallback xmlns="">
      <p:transition spd="slow" advTm="6284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400D-EFCE-4FD0-AF77-74BC6A30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Cofrestr Risg Iechyd Planhigion y 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F84F-BBB5-456F-88DF-F2DCACD5A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Wedi'i</a:t>
            </a:r>
            <a:r>
              <a:rPr lang="en-GB" dirty="0"/>
              <a:t> </a:t>
            </a:r>
            <a:r>
              <a:rPr lang="en-GB" dirty="0" err="1"/>
              <a:t>sefydlu</a:t>
            </a:r>
            <a:r>
              <a:rPr lang="en-GB" dirty="0"/>
              <a:t> </a:t>
            </a:r>
            <a:r>
              <a:rPr lang="en-GB" dirty="0" err="1"/>
              <a:t>a’i</a:t>
            </a:r>
            <a:r>
              <a:rPr lang="en-GB" dirty="0"/>
              <a:t> </a:t>
            </a:r>
            <a:r>
              <a:rPr lang="en-GB" dirty="0" err="1"/>
              <a:t>chynnal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Defra</a:t>
            </a:r>
          </a:p>
          <a:p>
            <a:r>
              <a:rPr lang="en-GB" dirty="0"/>
              <a:t>“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offeryn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llywodraeth</a:t>
            </a:r>
            <a:r>
              <a:rPr lang="en-GB" dirty="0"/>
              <a:t>, </a:t>
            </a:r>
            <a:r>
              <a:rPr lang="en-GB" dirty="0" err="1"/>
              <a:t>diwydiant</a:t>
            </a:r>
            <a:r>
              <a:rPr lang="en-GB" dirty="0"/>
              <a:t> a </a:t>
            </a:r>
            <a:r>
              <a:rPr lang="en-GB" dirty="0" err="1"/>
              <a:t>rhanddeiliaid</a:t>
            </a:r>
            <a:r>
              <a:rPr lang="en-GB" dirty="0"/>
              <a:t> </a:t>
            </a:r>
            <a:r>
              <a:rPr lang="en-GB" dirty="0" err="1"/>
              <a:t>flaenoriaethu</a:t>
            </a:r>
            <a:r>
              <a:rPr lang="en-GB" dirty="0"/>
              <a:t> </a:t>
            </a:r>
            <a:r>
              <a:rPr lang="en-GB" dirty="0" err="1"/>
              <a:t>gweithredu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erbyn</a:t>
            </a:r>
            <a:r>
              <a:rPr lang="en-GB" dirty="0"/>
              <a:t> </a:t>
            </a:r>
            <a:r>
              <a:rPr lang="en-GB" dirty="0" err="1"/>
              <a:t>plâu</a:t>
            </a:r>
            <a:r>
              <a:rPr lang="en-GB" dirty="0"/>
              <a:t> a </a:t>
            </a:r>
            <a:r>
              <a:rPr lang="en-GB" dirty="0" err="1"/>
              <a:t>chlefydau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bygwth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cnydau</a:t>
            </a:r>
            <a:r>
              <a:rPr lang="en-GB" dirty="0"/>
              <a:t>, </a:t>
            </a:r>
            <a:r>
              <a:rPr lang="en-GB" dirty="0" err="1"/>
              <a:t>coed</a:t>
            </a:r>
            <a:r>
              <a:rPr lang="en-GB" dirty="0"/>
              <a:t>, </a:t>
            </a:r>
            <a:r>
              <a:rPr lang="en-GB" dirty="0" err="1"/>
              <a:t>gerddi</a:t>
            </a:r>
            <a:r>
              <a:rPr lang="en-GB" dirty="0"/>
              <a:t> a </a:t>
            </a:r>
            <a:r>
              <a:rPr lang="en-GB" dirty="0" err="1"/>
              <a:t>chefn</a:t>
            </a:r>
            <a:r>
              <a:rPr lang="en-GB" dirty="0"/>
              <a:t> </a:t>
            </a:r>
            <a:r>
              <a:rPr lang="en-GB" dirty="0" err="1"/>
              <a:t>gwlad</a:t>
            </a:r>
            <a:r>
              <a:rPr lang="en-GB" dirty="0"/>
              <a:t>.”</a:t>
            </a:r>
            <a:endParaRPr lang="en-US" dirty="0"/>
          </a:p>
          <a:p>
            <a:r>
              <a:rPr lang="nb-NO" dirty="0"/>
              <a:t>Rhan o ddull seiliedig ar risg Defra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3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66"/>
    </mc:Choice>
    <mc:Fallback xmlns="">
      <p:transition spd="slow" advTm="4556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6F090-CB54-4A63-A135-7F6D8D546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1" t="17843" r="8551" b="24416"/>
          <a:stretch/>
        </p:blipFill>
        <p:spPr>
          <a:xfrm>
            <a:off x="291548" y="1577009"/>
            <a:ext cx="8666922" cy="4280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DBCFCA-6F5F-4BF2-9AD9-DBA2E7EB5998}"/>
              </a:ext>
            </a:extLst>
          </p:cNvPr>
          <p:cNvSpPr txBox="1"/>
          <p:nvPr/>
        </p:nvSpPr>
        <p:spPr>
          <a:xfrm>
            <a:off x="291548" y="609600"/>
            <a:ext cx="4532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9C1F31"/>
                </a:solidFill>
              </a:rPr>
              <a:t>Enghraifft: </a:t>
            </a:r>
          </a:p>
          <a:p>
            <a:r>
              <a:rPr lang="en-GB" i="1">
                <a:solidFill>
                  <a:srgbClr val="9C1F31"/>
                </a:solidFill>
              </a:rPr>
              <a:t>Xylella </a:t>
            </a:r>
            <a:r>
              <a:rPr lang="en-GB" i="1" err="1">
                <a:solidFill>
                  <a:srgbClr val="9C1F31"/>
                </a:solidFill>
              </a:rPr>
              <a:t>fastidiosa</a:t>
            </a:r>
            <a:endParaRPr lang="en-GB" i="1">
              <a:solidFill>
                <a:srgbClr val="9C1F31"/>
              </a:solidFill>
            </a:endParaRPr>
          </a:p>
          <a:p>
            <a:r>
              <a:rPr lang="en-GB" b="1">
                <a:solidFill>
                  <a:srgbClr val="9C1F31"/>
                </a:solidFill>
              </a:rPr>
              <a:t>Cofrestr Risg Iechyd Planhigion y 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39227-87C4-4186-9BCC-ECE9416A003A}"/>
              </a:ext>
            </a:extLst>
          </p:cNvPr>
          <p:cNvSpPr txBox="1"/>
          <p:nvPr/>
        </p:nvSpPr>
        <p:spPr>
          <a:xfrm>
            <a:off x="5100506" y="5983357"/>
            <a:ext cx="3526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Trwydded Llywodraeth Agored ar gyfer Gwybodaeth Gyhoeddus</a:t>
            </a:r>
          </a:p>
        </p:txBody>
      </p:sp>
    </p:spTree>
    <p:extLst>
      <p:ext uri="{BB962C8B-B14F-4D97-AF65-F5344CB8AC3E}">
        <p14:creationId xmlns:p14="http://schemas.microsoft.com/office/powerpoint/2010/main" val="34749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48"/>
    </mc:Choice>
    <mc:Fallback xmlns="">
      <p:transition spd="slow" advTm="9704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400D-EFCE-4FD0-AF77-74BC6A30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Cofrestr Risg Iechyd Planhigion y 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F84F-BBB5-456F-88DF-F2DCACD5A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Rhoddir sgôr risg i bob pla ar y gofrestr.</a:t>
            </a:r>
          </a:p>
          <a:p>
            <a:pPr marL="0" indent="0">
              <a:buNone/>
            </a:pPr>
            <a:r>
              <a:rPr lang="en-GB"/>
              <a:t>Mae'r sgôr hon yn cynnwys y tebygolrwydd y bydd y risg yn codi, yr effaith ar y planhigion lletyol, a gwerth y planhigion lletyol yn y DU. </a:t>
            </a:r>
          </a:p>
          <a:p>
            <a:pPr marL="0" indent="0">
              <a:buNone/>
            </a:pPr>
            <a:r>
              <a:rPr lang="en-GB"/>
              <a:t>Mae Tebygolrwydd x Effaith yn rhoi syniad o'r bygythiad i'r sector</a:t>
            </a:r>
          </a:p>
          <a:p>
            <a:pPr marL="0" indent="0">
              <a:buNone/>
            </a:pPr>
            <a:r>
              <a:rPr lang="en-GB"/>
              <a:t>Mae graddfa risg gyffredinol y DU yn cael ei chyfrifo o Tebygolrwydd x Effaith x Gwerth.</a:t>
            </a:r>
          </a:p>
        </p:txBody>
      </p:sp>
    </p:spTree>
    <p:extLst>
      <p:ext uri="{BB962C8B-B14F-4D97-AF65-F5344CB8AC3E}">
        <p14:creationId xmlns:p14="http://schemas.microsoft.com/office/powerpoint/2010/main" val="20760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44"/>
    </mc:Choice>
    <mc:Fallback xmlns="">
      <p:transition spd="slow" advTm="7314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67D3-213E-4E2F-81AF-CE1F4D4A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 gamau y dylai'r Tyfwr eu cymryd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ED7F-02AA-4398-9824-1EF920914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Dyma rai o'r camau y dylech eu cymryd.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Nid yw'r rhestr hon yn gynhwysfawr a dylech sicrhau eich bod yn ymgynghori â ffynonellau eraill gan gynnwys APHA, a'r Arolygydd PHSI.</a:t>
            </a:r>
          </a:p>
        </p:txBody>
      </p:sp>
    </p:spTree>
    <p:extLst>
      <p:ext uri="{BB962C8B-B14F-4D97-AF65-F5344CB8AC3E}">
        <p14:creationId xmlns:p14="http://schemas.microsoft.com/office/powerpoint/2010/main" val="5660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73"/>
    </mc:Choice>
    <mc:Fallback xmlns="">
      <p:transition spd="slow" advTm="6087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67D3-213E-4E2F-81AF-CE1F4D4A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 gamau y dylai'r Tyfwr eu cymryd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ED7F-02AA-4398-9824-1EF920914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Cynllunio</a:t>
            </a:r>
            <a:r>
              <a:rPr lang="en-GB"/>
              <a:t>: </a:t>
            </a:r>
          </a:p>
          <a:p>
            <a:r>
              <a:rPr lang="en-GB"/>
              <a:t>Wrth brynu planhigion a chynllunio contractau, gwnewch yn siŵr bod bioddiogelwch yn rhan o'ch safonau ansawdd a'ch prosesau archwilio.</a:t>
            </a:r>
          </a:p>
          <a:p>
            <a:r>
              <a:rPr lang="en-GB"/>
              <a:t>Sicrhewch fod planhigion rydych chi'n eu mewnforio yn tarddu o ardaloedd di-afiechyd lle nad oes achosion yn digwydd.</a:t>
            </a:r>
          </a:p>
          <a:p>
            <a:r>
              <a:rPr lang="en-GB"/>
              <a:t>Ystyriwch pa mor hir y gallai fod angen i chi roi cwarantîn neu archwilio planhigion cyn y gellir eu gwerthu neu eu plannu.</a:t>
            </a:r>
          </a:p>
        </p:txBody>
      </p:sp>
    </p:spTree>
    <p:extLst>
      <p:ext uri="{BB962C8B-B14F-4D97-AF65-F5344CB8AC3E}">
        <p14:creationId xmlns:p14="http://schemas.microsoft.com/office/powerpoint/2010/main" val="14699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94"/>
    </mc:Choice>
    <mc:Fallback xmlns="">
      <p:transition spd="slow" advTm="563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FA0D7-CEA3-4F24-9288-E3237E6DEE19}"/>
              </a:ext>
            </a:extLst>
          </p:cNvPr>
          <p:cNvSpPr txBox="1"/>
          <p:nvPr/>
        </p:nvSpPr>
        <p:spPr>
          <a:xfrm>
            <a:off x="927652" y="1974574"/>
            <a:ext cx="72489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algn="ctr"/>
            <a:r>
              <a:rPr lang="en-GB" sz="2000" dirty="0" err="1"/>
              <a:t>Mae'r</a:t>
            </a:r>
            <a:r>
              <a:rPr lang="en-GB" sz="2000" dirty="0"/>
              <a:t> </a:t>
            </a:r>
            <a:r>
              <a:rPr lang="en-GB" sz="2000" dirty="0" err="1"/>
              <a:t>weminar</a:t>
            </a:r>
            <a:r>
              <a:rPr lang="en-GB" sz="2000" dirty="0"/>
              <a:t> hon </a:t>
            </a:r>
            <a:r>
              <a:rPr lang="en-GB" sz="2000" dirty="0" err="1"/>
              <a:t>yn</a:t>
            </a:r>
            <a:r>
              <a:rPr lang="en-GB" sz="2000" dirty="0"/>
              <a:t> un </a:t>
            </a:r>
            <a:r>
              <a:rPr lang="cy-GB" sz="2000" dirty="0"/>
              <a:t>mewn</a:t>
            </a:r>
            <a:r>
              <a:rPr lang="en-GB" sz="2000" dirty="0"/>
              <a:t> </a:t>
            </a:r>
            <a:r>
              <a:rPr lang="en-GB" sz="2000" dirty="0" err="1"/>
              <a:t>cyfres</a:t>
            </a:r>
            <a:r>
              <a:rPr lang="en-GB" sz="2000" dirty="0"/>
              <a:t> o </a:t>
            </a:r>
            <a:r>
              <a:rPr lang="en-GB" sz="2000" dirty="0" err="1"/>
              <a:t>weithdai</a:t>
            </a:r>
            <a:r>
              <a:rPr lang="en-GB" sz="2000" dirty="0"/>
              <a:t> a </a:t>
            </a:r>
            <a:r>
              <a:rPr lang="en-GB" sz="2000" dirty="0" err="1"/>
              <a:t>gweminarau</a:t>
            </a:r>
            <a:r>
              <a:rPr lang="en-GB" sz="2000" dirty="0"/>
              <a:t> </a:t>
            </a:r>
            <a:r>
              <a:rPr lang="en-GB" sz="2000" dirty="0" err="1"/>
              <a:t>sy’n</a:t>
            </a:r>
            <a:r>
              <a:rPr lang="en-GB" sz="2000" dirty="0"/>
              <a:t> </a:t>
            </a:r>
            <a:r>
              <a:rPr lang="en-GB" sz="2000" dirty="0" err="1"/>
              <a:t>ffurfio</a:t>
            </a:r>
            <a:r>
              <a:rPr lang="en-GB" sz="2000" dirty="0"/>
              <a:t> </a:t>
            </a:r>
            <a:r>
              <a:rPr lang="en-GB" sz="2000" dirty="0" err="1"/>
              <a:t>Rhaglen</a:t>
            </a:r>
            <a:r>
              <a:rPr lang="en-GB" sz="2000" dirty="0"/>
              <a:t> Iechyd </a:t>
            </a:r>
            <a:r>
              <a:rPr lang="en-GB" sz="2000" dirty="0" err="1"/>
              <a:t>Planhigion</a:t>
            </a:r>
            <a:r>
              <a:rPr lang="en-GB" sz="2000" dirty="0"/>
              <a:t> </a:t>
            </a:r>
            <a:r>
              <a:rPr lang="en-GB" sz="2000" dirty="0" err="1"/>
              <a:t>Tyfu</a:t>
            </a:r>
            <a:r>
              <a:rPr lang="en-GB" sz="2000" dirty="0"/>
              <a:t> Cymru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 err="1"/>
              <a:t>Nodyn</a:t>
            </a:r>
            <a:r>
              <a:rPr lang="en-GB" sz="1600" dirty="0"/>
              <a:t>:</a:t>
            </a:r>
          </a:p>
          <a:p>
            <a:r>
              <a:rPr lang="en-GB" sz="1600" dirty="0" err="1"/>
              <a:t>Mae'r</a:t>
            </a:r>
            <a:r>
              <a:rPr lang="en-GB" sz="1600" dirty="0"/>
              <a:t> </a:t>
            </a:r>
            <a:r>
              <a:rPr lang="en-GB" sz="1600" dirty="0" err="1"/>
              <a:t>weminar</a:t>
            </a:r>
            <a:r>
              <a:rPr lang="en-GB" sz="1600" dirty="0"/>
              <a:t> hon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cyflwyno</a:t>
            </a:r>
            <a:r>
              <a:rPr lang="en-GB" sz="1600" dirty="0"/>
              <a:t> </a:t>
            </a:r>
            <a:r>
              <a:rPr lang="en-GB" sz="1600" dirty="0" err="1"/>
              <a:t>trosolwg</a:t>
            </a:r>
            <a:r>
              <a:rPr lang="en-GB" sz="1600" dirty="0"/>
              <a:t> ac </a:t>
            </a:r>
            <a:r>
              <a:rPr lang="en-GB" sz="1600" dirty="0" err="1"/>
              <a:t>mae’n</a:t>
            </a:r>
            <a:r>
              <a:rPr lang="en-GB" sz="1600" dirty="0"/>
              <a:t> </a:t>
            </a:r>
            <a:r>
              <a:rPr lang="en-GB" sz="1600" dirty="0" err="1"/>
              <a:t>cynnig</a:t>
            </a:r>
            <a:r>
              <a:rPr lang="en-GB" sz="1600" dirty="0"/>
              <a:t> </a:t>
            </a:r>
            <a:r>
              <a:rPr lang="en-GB" sz="1600" dirty="0" err="1"/>
              <a:t>arweiniad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unig</a:t>
            </a:r>
            <a:r>
              <a:rPr lang="en-GB" sz="1600" dirty="0"/>
              <a:t>. </a:t>
            </a:r>
            <a:r>
              <a:rPr lang="en-GB" sz="1600" dirty="0" err="1"/>
              <a:t>Mae'r</a:t>
            </a:r>
            <a:r>
              <a:rPr lang="en-GB" sz="1600" dirty="0"/>
              <a:t> </a:t>
            </a:r>
            <a:r>
              <a:rPr lang="en-GB" sz="1600" dirty="0" err="1"/>
              <a:t>weminar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ymdrechu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y </a:t>
            </a:r>
            <a:r>
              <a:rPr lang="en-GB" sz="1600" dirty="0" err="1"/>
              <a:t>wybodaeth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gywir</a:t>
            </a:r>
            <a:r>
              <a:rPr lang="en-GB" sz="1600" dirty="0"/>
              <a:t> </a:t>
            </a:r>
            <a:r>
              <a:rPr lang="en-GB" sz="1600" dirty="0" err="1"/>
              <a:t>ond</a:t>
            </a:r>
            <a:r>
              <a:rPr lang="en-GB" sz="1600" dirty="0"/>
              <a:t> </a:t>
            </a:r>
            <a:r>
              <a:rPr lang="en-GB" sz="1600" dirty="0" err="1"/>
              <a:t>ni</a:t>
            </a:r>
            <a:r>
              <a:rPr lang="en-GB" sz="1600" dirty="0"/>
              <a:t> </a:t>
            </a:r>
            <a:r>
              <a:rPr lang="en-GB" sz="1600" dirty="0" err="1"/>
              <a:t>wneir</a:t>
            </a:r>
            <a:r>
              <a:rPr lang="en-GB" sz="1600" dirty="0"/>
              <a:t> </a:t>
            </a:r>
            <a:r>
              <a:rPr lang="en-GB" sz="1600" dirty="0" err="1"/>
              <a:t>unrhyw</a:t>
            </a:r>
            <a:r>
              <a:rPr lang="en-GB" sz="1600" dirty="0"/>
              <a:t> </a:t>
            </a:r>
            <a:r>
              <a:rPr lang="en-GB" sz="1600" dirty="0" err="1"/>
              <a:t>hawliadau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gwarantau</a:t>
            </a:r>
            <a:r>
              <a:rPr lang="en-GB" sz="1600" dirty="0"/>
              <a:t> </a:t>
            </a:r>
            <a:r>
              <a:rPr lang="en-GB" sz="1600" dirty="0" err="1"/>
              <a:t>ynghylch</a:t>
            </a:r>
            <a:r>
              <a:rPr lang="en-GB" sz="1600" dirty="0"/>
              <a:t> </a:t>
            </a:r>
            <a:r>
              <a:rPr lang="en-GB" sz="1600" dirty="0" err="1"/>
              <a:t>cywirdeb</a:t>
            </a:r>
            <a:r>
              <a:rPr lang="en-GB" sz="1600" dirty="0"/>
              <a:t>, </a:t>
            </a:r>
            <a:r>
              <a:rPr lang="en-GB" sz="1600" dirty="0" err="1"/>
              <a:t>cyflawnder</a:t>
            </a:r>
            <a:r>
              <a:rPr lang="en-GB" sz="1600" dirty="0"/>
              <a:t> neu </a:t>
            </a:r>
            <a:r>
              <a:rPr lang="en-GB" sz="1600" dirty="0" err="1"/>
              <a:t>ddigonolrwydd</a:t>
            </a:r>
            <a:r>
              <a:rPr lang="en-GB" sz="1600" dirty="0"/>
              <a:t> y </a:t>
            </a:r>
            <a:r>
              <a:rPr lang="en-GB" sz="1600" dirty="0" err="1"/>
              <a:t>cynnwys</a:t>
            </a:r>
            <a:r>
              <a:rPr lang="en-GB" sz="1600" dirty="0"/>
              <a:t>. Ni </a:t>
            </a:r>
            <a:r>
              <a:rPr lang="en-GB" sz="1600" dirty="0" err="1"/>
              <a:t>ddylai'r</a:t>
            </a:r>
            <a:r>
              <a:rPr lang="en-GB" sz="1600" dirty="0"/>
              <a:t> </a:t>
            </a:r>
            <a:r>
              <a:rPr lang="en-GB" sz="1600" dirty="0" err="1"/>
              <a:t>defnyddiwr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ddefnyddio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penderfyniadau</a:t>
            </a:r>
            <a:r>
              <a:rPr lang="en-GB" sz="1600" dirty="0"/>
              <a:t> a </a:t>
            </a:r>
            <a:r>
              <a:rPr lang="en-GB" sz="1600" dirty="0" err="1"/>
              <a:t>rhaid</a:t>
            </a:r>
            <a:r>
              <a:rPr lang="en-GB" sz="1600" dirty="0"/>
              <a:t> </a:t>
            </a:r>
            <a:r>
              <a:rPr lang="en-GB" sz="1600" dirty="0" err="1"/>
              <a:t>cymryd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annibynnol</a:t>
            </a:r>
            <a:r>
              <a:rPr lang="en-GB" sz="1600" dirty="0"/>
              <a:t>.</a:t>
            </a:r>
          </a:p>
          <a:p>
            <a:endParaRPr lang="en-GB" dirty="0"/>
          </a:p>
          <a:p>
            <a:r>
              <a:rPr lang="en-GB" sz="1600" dirty="0" err="1"/>
              <a:t>Mae'r</a:t>
            </a:r>
            <a:r>
              <a:rPr lang="en-GB" sz="1600" dirty="0"/>
              <a:t> </a:t>
            </a:r>
            <a:r>
              <a:rPr lang="en-GB" sz="1600" dirty="0" err="1"/>
              <a:t>weminar</a:t>
            </a:r>
            <a:r>
              <a:rPr lang="en-GB" sz="1600" dirty="0"/>
              <a:t> hon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hawlfraint</a:t>
            </a:r>
            <a:endParaRPr lang="en-GB" sz="1600" dirty="0"/>
          </a:p>
          <a:p>
            <a:r>
              <a:rPr lang="en-GB" sz="1600" dirty="0"/>
              <a:t>© 2020 </a:t>
            </a:r>
            <a:r>
              <a:rPr lang="en-GB" sz="1600" dirty="0" err="1"/>
              <a:t>Tyfu</a:t>
            </a:r>
            <a:r>
              <a:rPr lang="en-GB" sz="1600" dirty="0"/>
              <a:t> Cymru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2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3"/>
    </mc:Choice>
    <mc:Fallback xmlns="">
      <p:transition spd="slow" advTm="1176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67D3-213E-4E2F-81AF-CE1F4D4A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 gamau y dylai'r Tyfwr eu cymryd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ED7F-02AA-4398-9824-1EF920914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/>
              <a:t>Cydymffurfiaeth</a:t>
            </a:r>
            <a:r>
              <a:rPr lang="en-GB"/>
              <a:t>:</a:t>
            </a:r>
          </a:p>
          <a:p>
            <a:r>
              <a:rPr lang="en-GB"/>
              <a:t>Cydymffurfiwch â gofynion cenedlaethol y DU i hysbysu APHA am rywogaethau o blanhigion e.e. o dan ‘Cynllun Hysbysu Planhigion a Choed yr UE’.</a:t>
            </a:r>
          </a:p>
          <a:p>
            <a:endParaRPr lang="en-GB"/>
          </a:p>
          <a:p>
            <a:r>
              <a:rPr lang="en-GB"/>
              <a:t>Defnyddiwch dystysgrifau ffytoiechydol a phasbortau planhigion. Sicrhewch fod pasbortau planhigion yn cyrraedd gyda phlanhigion a'u bod yn gywir. Cadwch gofnodion o basbort y planhigyn i gynorthwyo olrhain yn ôl os oes angen. Cyflenwch basbortau planhigion yn ôl yr angen.</a:t>
            </a:r>
          </a:p>
          <a:p>
            <a:endParaRPr lang="en-GB"/>
          </a:p>
          <a:p>
            <a:r>
              <a:rPr lang="en-GB"/>
              <a:t>Rhaid archwilio planhigion a fewnforir wrth reolaethau ffiniau.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66"/>
    </mc:Choice>
    <mc:Fallback xmlns="">
      <p:transition spd="slow" advTm="6826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67D3-213E-4E2F-81AF-CE1F4D4A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 gamau y dylai'r Tyfwr eu cymryd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ED7F-02AA-4398-9824-1EF920914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/>
              <a:t>Cyrchu</a:t>
            </a:r>
            <a:r>
              <a:rPr lang="en-GB"/>
              <a:t>:</a:t>
            </a:r>
          </a:p>
          <a:p>
            <a:r>
              <a:rPr lang="en-GB"/>
              <a:t>Cyrchwch gan gyflenwyr sy'n adnabyddus am eu gweithdrefnau da a'u trefniadau bioddiogelwch. Gwiriwch fod y planhigion i gyd yn dod yn uniongyrchol ac yn gyfan gwbl oddiwrth y cyflenwr o'ch dewis.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Gwnewch yn siŵr eich bod wedi ystyried Parthau Gwarchodedig a phlâu cwarantîn wrth gyrchu, ac wedi meddwl am y rhywogaethau planhigion rydych chi'n bwriadu eu mewnforio. Dewch o hyd i ddewisiadau amgen i rywogaethau risg uchel.</a:t>
            </a:r>
          </a:p>
        </p:txBody>
      </p:sp>
    </p:spTree>
    <p:extLst>
      <p:ext uri="{BB962C8B-B14F-4D97-AF65-F5344CB8AC3E}">
        <p14:creationId xmlns:p14="http://schemas.microsoft.com/office/powerpoint/2010/main" val="15088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16"/>
    </mc:Choice>
    <mc:Fallback xmlns="">
      <p:transition spd="slow" advTm="49616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67D3-213E-4E2F-81AF-CE1F4D4A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 gamau y dylai'r Tyfwr eu cymryd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ED7F-02AA-4398-9824-1EF920914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err="1"/>
              <a:t>Cyrhaeddiad</a:t>
            </a:r>
            <a:r>
              <a:rPr lang="en-GB" b="1" dirty="0"/>
              <a:t> </a:t>
            </a:r>
            <a:r>
              <a:rPr lang="en-GB" b="1" dirty="0" err="1"/>
              <a:t>planhigion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Magwch</a:t>
            </a:r>
            <a:r>
              <a:rPr lang="en-GB" dirty="0"/>
              <a:t> </a:t>
            </a:r>
            <a:r>
              <a:rPr lang="en-GB" dirty="0" err="1"/>
              <a:t>ddealltwriaeth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ddeddfwriaeth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plâu</a:t>
            </a:r>
            <a:r>
              <a:rPr lang="en-GB" dirty="0"/>
              <a:t> </a:t>
            </a:r>
            <a:r>
              <a:rPr lang="en-GB" dirty="0" err="1"/>
              <a:t>hysbysadwy</a:t>
            </a:r>
            <a:r>
              <a:rPr lang="en-GB" dirty="0"/>
              <a:t> (</a:t>
            </a:r>
            <a:r>
              <a:rPr lang="en-GB" dirty="0" err="1"/>
              <a:t>cwarantîn</a:t>
            </a:r>
            <a:r>
              <a:rPr lang="en-GB" dirty="0"/>
              <a:t>) a </a:t>
            </a:r>
            <a:r>
              <a:rPr lang="en-GB" dirty="0" err="1"/>
              <a:t>phlâu</a:t>
            </a:r>
            <a:r>
              <a:rPr lang="en-GB" dirty="0"/>
              <a:t> a </a:t>
            </a:r>
            <a:r>
              <a:rPr lang="en-GB" dirty="0" err="1"/>
              <a:t>chlefydau</a:t>
            </a:r>
            <a:r>
              <a:rPr lang="en-GB" dirty="0"/>
              <a:t> </a:t>
            </a:r>
            <a:r>
              <a:rPr lang="en-GB" dirty="0" err="1"/>
              <a:t>anadnabyddadwy</a:t>
            </a:r>
            <a:r>
              <a:rPr lang="en-GB" dirty="0"/>
              <a:t>.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canfyddir</a:t>
            </a:r>
            <a:r>
              <a:rPr lang="en-GB" dirty="0"/>
              <a:t> neu </a:t>
            </a:r>
            <a:r>
              <a:rPr lang="en-GB" dirty="0" err="1"/>
              <a:t>atelir</a:t>
            </a:r>
            <a:r>
              <a:rPr lang="en-GB" dirty="0"/>
              <a:t> </a:t>
            </a:r>
            <a:r>
              <a:rPr lang="en-GB" dirty="0" err="1"/>
              <a:t>pla</a:t>
            </a:r>
            <a:r>
              <a:rPr lang="en-GB" dirty="0"/>
              <a:t> neu </a:t>
            </a:r>
            <a:r>
              <a:rPr lang="en-GB" dirty="0" err="1"/>
              <a:t>glefyd</a:t>
            </a:r>
            <a:r>
              <a:rPr lang="en-GB" dirty="0"/>
              <a:t> </a:t>
            </a:r>
            <a:r>
              <a:rPr lang="en-GB" dirty="0" err="1"/>
              <a:t>rhestredig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gwybod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APHA </a:t>
            </a:r>
            <a:r>
              <a:rPr lang="en-GB" dirty="0" err="1"/>
              <a:t>amdano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Cadwch</a:t>
            </a:r>
            <a:r>
              <a:rPr lang="en-GB" dirty="0"/>
              <a:t> </a:t>
            </a:r>
            <a:r>
              <a:rPr lang="en-GB" dirty="0" err="1"/>
              <a:t>sypiau</a:t>
            </a:r>
            <a:r>
              <a:rPr lang="en-GB" dirty="0"/>
              <a:t> </a:t>
            </a:r>
            <a:r>
              <a:rPr lang="en-GB" dirty="0" err="1"/>
              <a:t>newydd</a:t>
            </a:r>
            <a:r>
              <a:rPr lang="en-GB" dirty="0"/>
              <a:t> o </a:t>
            </a:r>
            <a:r>
              <a:rPr lang="en-GB" dirty="0" err="1"/>
              <a:t>blanhigion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wahân</a:t>
            </a:r>
            <a:r>
              <a:rPr lang="en-GB" dirty="0"/>
              <a:t> neu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cwarantîn</a:t>
            </a:r>
            <a:r>
              <a:rPr lang="en-GB" dirty="0"/>
              <a:t> </a:t>
            </a:r>
            <a:r>
              <a:rPr lang="en-GB" dirty="0" err="1"/>
              <a:t>a'u</a:t>
            </a:r>
            <a:r>
              <a:rPr lang="en-GB" dirty="0"/>
              <a:t> </a:t>
            </a:r>
            <a:r>
              <a:rPr lang="en-GB" dirty="0" err="1"/>
              <a:t>monitro</a:t>
            </a:r>
            <a:r>
              <a:rPr lang="en-GB" dirty="0"/>
              <a:t> am </a:t>
            </a:r>
            <a:r>
              <a:rPr lang="en-GB" dirty="0" err="1"/>
              <a:t>arwyddion</a:t>
            </a:r>
            <a:r>
              <a:rPr lang="en-GB" dirty="0"/>
              <a:t> o </a:t>
            </a:r>
            <a:r>
              <a:rPr lang="en-GB" dirty="0" err="1"/>
              <a:t>glefyd</a:t>
            </a:r>
            <a:r>
              <a:rPr lang="en-GB" dirty="0"/>
              <a:t>. </a:t>
            </a:r>
            <a:r>
              <a:rPr lang="en-GB" dirty="0" err="1"/>
              <a:t>Byddwch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ymwybodol</a:t>
            </a:r>
            <a:r>
              <a:rPr lang="en-GB" dirty="0"/>
              <a:t> o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blanhigion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lletyol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i="1" dirty="0"/>
              <a:t>Xylella </a:t>
            </a:r>
            <a:r>
              <a:rPr lang="en-GB" i="1" dirty="0" err="1"/>
              <a:t>fastidiosa</a:t>
            </a:r>
            <a:r>
              <a:rPr lang="en-GB" i="1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organeb</a:t>
            </a:r>
            <a:r>
              <a:rPr lang="en-GB" dirty="0"/>
              <a:t> </a:t>
            </a:r>
            <a:r>
              <a:rPr lang="en-GB" dirty="0" err="1"/>
              <a:t>risg</a:t>
            </a:r>
            <a:r>
              <a:rPr lang="en-GB" dirty="0"/>
              <a:t> </a:t>
            </a:r>
            <a:r>
              <a:rPr lang="en-GB" dirty="0" err="1"/>
              <a:t>uchel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89"/>
    </mc:Choice>
    <mc:Fallback xmlns="">
      <p:transition spd="slow" advTm="5218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67D3-213E-4E2F-81AF-CE1F4D4A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 gamau y dylai'r Tyfwr eu cymryd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ED7F-02AA-4398-9824-1EF920914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/>
              <a:t>Ymwybyddiaeth staff</a:t>
            </a:r>
            <a:r>
              <a:rPr lang="en-GB"/>
              <a:t>:</a:t>
            </a:r>
          </a:p>
          <a:p>
            <a:r>
              <a:rPr lang="en-GB"/>
              <a:t>Hyfforddwch staff i adnabod plâu a chlefydau. Gwnewch risg ac adnabod clefydau planhigion yn rhan o sesiynau rheolaidd briffio staff. Sicrhewch fod staff yn deall gweithrediad pasbortau planhigion a thystysgrifau ffytoiechydol.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Hyfforddwch staff mewn dulliau bioddiogelwch a hylendid planhigion, gan gynnwys gwaredu planhigion a chofnodi triniaethau, a monitro i sicrhau bod y rhain yn cael eu cynnal i safon uchel.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Sicrhewch fod staff yn gwybod pwy i'w hysbysu a beth i'w wneud os deuir o hyd i bla neu afiechyd.</a:t>
            </a:r>
            <a:br>
              <a:rPr lang="en-GB"/>
            </a:b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92"/>
    </mc:Choice>
    <mc:Fallback xmlns="">
      <p:transition spd="slow" advTm="7689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3174-1D95-4F48-8471-F3AE2256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Cynllun Sicrwydd Iechyd Planhigion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5F3C1-07D4-4D60-A5F4-167C8F5F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>
                <a:hlinkClick r:id="rId2"/>
              </a:rPr>
              <a:t>https://planthealthy.org.uk/</a:t>
            </a:r>
            <a:endParaRPr lang="en-GB"/>
          </a:p>
          <a:p>
            <a:pPr marL="0" indent="0">
              <a:buNone/>
            </a:pPr>
            <a:r>
              <a:rPr lang="en-GB"/>
              <a:t>“Bwriad y safon rheoli iechyd planhigion hon yw cynorthwyo busnesau a sefydliadau i ddatblygu system rheoli iechyd planhigion gyson a’u cyfrifoldebau o fewn y gadwyn gyflenwi planhigion.”</a:t>
            </a:r>
          </a:p>
          <a:p>
            <a:pPr marL="0" indent="0">
              <a:buNone/>
            </a:pPr>
            <a:r>
              <a:rPr lang="en-GB"/>
              <a:t>Gallwch chi gwblhau hunanasesiad Plant Healthy er mwyn craffu ar fioddiogelwch eich busnes. Bydd hefyd yn eich helpu chi i ymuno â'r Cynllun Sicrwydd Iechyd Planhigion (gyda chefnogaeth Defra ac APHA).</a:t>
            </a:r>
          </a:p>
        </p:txBody>
      </p:sp>
    </p:spTree>
    <p:extLst>
      <p:ext uri="{BB962C8B-B14F-4D97-AF65-F5344CB8AC3E}">
        <p14:creationId xmlns:p14="http://schemas.microsoft.com/office/powerpoint/2010/main" val="35875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96"/>
    </mc:Choice>
    <mc:Fallback xmlns="">
      <p:transition spd="slow" advTm="88196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ADE6-F5A8-49A6-9B5B-05DE1399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Ffynonellau gwybodaeth ar Fioddiogelwch </a:t>
            </a:r>
            <a:r>
              <a:rPr lang="en-GB" sz="2200"/>
              <a:t>(enghreifftiau)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8B887-9171-4BBB-91D4-4C5BD3975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2300" b="1"/>
          </a:p>
          <a:p>
            <a:pPr marL="0" indent="0">
              <a:buNone/>
            </a:pPr>
            <a:r>
              <a:rPr lang="en-GB" sz="2300" b="1"/>
              <a:t>Gwefannau</a:t>
            </a:r>
          </a:p>
          <a:p>
            <a:pPr marL="0" indent="0">
              <a:buNone/>
            </a:pPr>
            <a:r>
              <a:rPr lang="en-GB" sz="2000"/>
              <a:t>Sicrhewch eich bod yn edrych ar gyngor y DU.</a:t>
            </a:r>
          </a:p>
          <a:p>
            <a:pPr marL="0" indent="0">
              <a:buNone/>
            </a:pPr>
            <a:br>
              <a:rPr lang="en-US" sz="2000"/>
            </a:br>
            <a:r>
              <a:rPr lang="en-US" sz="2000"/>
              <a:t>Atal cyflwyno a lledaenu plâu a chlefydau coed</a:t>
            </a:r>
            <a:br>
              <a:rPr lang="en-US" sz="2000" b="1"/>
            </a:br>
            <a:r>
              <a:rPr lang="en-US" sz="2000">
                <a:hlinkClick r:id="rId2"/>
              </a:rPr>
              <a:t>www.gov.uk/guidance/prevent-the-introduction-and-spread-of-tree-pests-anddiseases#public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Rheolaethau Iechyd Planhigion</a:t>
            </a:r>
          </a:p>
          <a:p>
            <a:pPr marL="0" indent="0">
              <a:buNone/>
            </a:pPr>
            <a:r>
              <a:rPr lang="en-US" sz="2000">
                <a:hlinkClick r:id="rId3"/>
              </a:rPr>
              <a:t>www.gov.uk/guidance/plant-health-controls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Porth Iechyd Planhigion y DU - gwybodaeth a thaflenni ffeithiau</a:t>
            </a:r>
            <a:br>
              <a:rPr lang="en-US" sz="2000"/>
            </a:br>
            <a:r>
              <a:rPr lang="en-US" sz="2000"/>
              <a:t>planthealthportal.defra.gov.uk</a:t>
            </a:r>
          </a:p>
          <a:p>
            <a:pPr marL="0" indent="0">
              <a:buNone/>
            </a:pPr>
            <a:br>
              <a:rPr lang="en-US" sz="2000"/>
            </a:br>
            <a:r>
              <a:rPr lang="fr-FR" sz="2000"/>
              <a:t>Cofrestr Risg Planhigion y DU</a:t>
            </a:r>
            <a:br>
              <a:rPr lang="en-US" sz="2000"/>
            </a:br>
            <a:r>
              <a:rPr lang="en-US" sz="2000"/>
              <a:t>https://secure.fera.defra.gov.uk/phiw/riskRegister/</a:t>
            </a:r>
          </a:p>
          <a:p>
            <a:pPr marL="0" indent="0">
              <a:buNone/>
            </a:pPr>
            <a:br>
              <a:rPr lang="en-US" sz="2000"/>
            </a:br>
            <a:r>
              <a:rPr lang="en-US" sz="2000"/>
              <a:t>Tudalennau Materion Cyfoes APHA</a:t>
            </a:r>
          </a:p>
          <a:p>
            <a:pPr marL="0" indent="0">
              <a:buNone/>
            </a:pPr>
            <a:r>
              <a:rPr lang="en-US" sz="2000"/>
              <a:t> www.gov.uk/guidance/protecting-plant-health-topical-issues </a:t>
            </a:r>
            <a:br>
              <a:rPr lang="en-US" sz="1800"/>
            </a:br>
            <a:r>
              <a:rPr lang="en-US" sz="1800"/>
              <a:t> 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08705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93"/>
    </mc:Choice>
    <mc:Fallback xmlns="">
      <p:transition spd="slow" advTm="70993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ADE6-F5A8-49A6-9B5B-05DE1399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Ffynonellau gwybodaeth ar Fioddiogelwch </a:t>
            </a:r>
            <a:r>
              <a:rPr lang="en-GB" sz="2200"/>
              <a:t>(enghreifftiau)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8B887-9171-4BBB-91D4-4C5BD3975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GB" sz="1800" b="1"/>
              <a:t>Adnoddau Hyfforddiant Pellach:</a:t>
            </a:r>
          </a:p>
          <a:p>
            <a:pPr marL="0" indent="0" algn="ctr">
              <a:buNone/>
            </a:pPr>
            <a:r>
              <a:rPr lang="en-GB" sz="1800"/>
              <a:t>Sicrhewch eich bod yn edrych ar gyngor y DU. </a:t>
            </a:r>
          </a:p>
          <a:p>
            <a:pPr marL="0" indent="0">
              <a:buNone/>
            </a:pPr>
            <a:r>
              <a:rPr lang="en-US" sz="1800"/>
              <a:t>Cyflwyniadau gan </a:t>
            </a:r>
            <a:r>
              <a:rPr lang="en-US" sz="1800" b="1"/>
              <a:t>Plant Healthy </a:t>
            </a:r>
            <a:r>
              <a:rPr lang="en-US" sz="1800"/>
              <a:t>gan gynnwys</a:t>
            </a:r>
            <a:endParaRPr lang="en-GB" sz="1800"/>
          </a:p>
          <a:p>
            <a:pPr marL="0" indent="0">
              <a:buNone/>
            </a:pPr>
            <a:r>
              <a:rPr lang="en-GB" sz="1800"/>
              <a:t>Modiwl Hyfforddi 1- Rheoliadau a Rheolaethau</a:t>
            </a:r>
          </a:p>
          <a:p>
            <a:pPr marL="0" indent="0">
              <a:buNone/>
            </a:pPr>
            <a:r>
              <a:rPr lang="en-GB" sz="1800">
                <a:hlinkClick r:id="rId2"/>
              </a:rPr>
              <a:t>https://planthealthy.org.uk/assets/downloads/Module-1_Plant-Healthy-Regulations-and-Controls_V1.1.pdf</a:t>
            </a:r>
            <a:endParaRPr lang="en-GB" sz="1800"/>
          </a:p>
          <a:p>
            <a:pPr marL="0" indent="0">
              <a:buNone/>
            </a:pPr>
            <a:r>
              <a:rPr lang="en-GB" sz="1800"/>
              <a:t>Modiwl Hyfforddi 3 - Llwybrau cyflwyno a lledaeniad</a:t>
            </a:r>
          </a:p>
          <a:p>
            <a:pPr marL="0" indent="0">
              <a:buNone/>
            </a:pPr>
            <a:r>
              <a:rPr lang="en-GB" sz="1800">
                <a:hlinkClick r:id="rId3"/>
              </a:rPr>
              <a:t>https://planthealthy.org.uk/assets/downloads/Module-3_Plant-Healthy_Pathways-of-Introduction-and-Spread_V1.1.pdf</a:t>
            </a:r>
            <a:endParaRPr lang="en-GB" sz="1800"/>
          </a:p>
          <a:p>
            <a:pPr marL="0" indent="0">
              <a:buNone/>
            </a:pPr>
            <a:r>
              <a:rPr lang="en-GB" sz="1800"/>
              <a:t>Modiwl Hyfforddi 4 - Arfer Bioddiogelwch Da</a:t>
            </a:r>
          </a:p>
          <a:p>
            <a:pPr marL="0" indent="0">
              <a:buNone/>
            </a:pPr>
            <a:r>
              <a:rPr lang="en-GB" sz="1800">
                <a:hlinkClick r:id="rId4"/>
              </a:rPr>
              <a:t>https://planthealthy.org.uk/assets/downloads/Module-4_Plant-Healthy_Good-Biosecurity-Practices_V1.1.1.pdf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065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76"/>
    </mc:Choice>
    <mc:Fallback xmlns="">
      <p:transition spd="slow" advTm="5477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BDFE-0F83-480D-98F3-9718DBD6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7561193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/>
            </a:br>
            <a:br>
              <a:rPr lang="en-US" altLang="en-US"/>
            </a:br>
            <a:r>
              <a:rPr lang="en-US" altLang="en-US"/>
              <a:t>Bioddiogelwch Planhigion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 ym Masnach Planhigion Addurnol Cymru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90DAD-16BF-4BF1-ABAD-554E96644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z="4400"/>
          </a:p>
          <a:p>
            <a:pPr marL="0" indent="0">
              <a:buNone/>
            </a:pPr>
            <a:r>
              <a:rPr lang="en-GB" sz="4400"/>
              <a:t>Diolch yn fawr</a:t>
            </a:r>
          </a:p>
        </p:txBody>
      </p:sp>
    </p:spTree>
    <p:extLst>
      <p:ext uri="{BB962C8B-B14F-4D97-AF65-F5344CB8AC3E}">
        <p14:creationId xmlns:p14="http://schemas.microsoft.com/office/powerpoint/2010/main" val="11877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57"/>
    </mc:Choice>
    <mc:Fallback xmlns="">
      <p:transition spd="slow" advTm="199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147-F596-4BE6-A7D1-B2FD33E1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Iechyd </a:t>
            </a:r>
            <a:r>
              <a:rPr lang="en-GB" err="1"/>
              <a:t>Planhigion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98473-75EF-4039-880D-07338573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Mae </a:t>
            </a:r>
            <a:r>
              <a:rPr lang="en-GB" err="1"/>
              <a:t>plâu</a:t>
            </a:r>
            <a:r>
              <a:rPr lang="en-GB"/>
              <a:t> a </a:t>
            </a:r>
            <a:r>
              <a:rPr lang="en-GB" err="1"/>
              <a:t>chlefydau</a:t>
            </a:r>
            <a:r>
              <a:rPr lang="en-GB"/>
              <a:t> </a:t>
            </a:r>
            <a:r>
              <a:rPr lang="en-GB" err="1"/>
              <a:t>planhigion</a:t>
            </a:r>
            <a:r>
              <a:rPr lang="en-GB"/>
              <a:t> (</a:t>
            </a:r>
            <a:r>
              <a:rPr lang="en-GB" err="1"/>
              <a:t>P&amp;D</a:t>
            </a:r>
            <a:r>
              <a:rPr lang="en-GB"/>
              <a:t>) </a:t>
            </a:r>
            <a:r>
              <a:rPr lang="en-GB" err="1"/>
              <a:t>yn</a:t>
            </a:r>
            <a:r>
              <a:rPr lang="en-GB"/>
              <a:t> </a:t>
            </a:r>
            <a:r>
              <a:rPr lang="en-GB" err="1"/>
              <a:t>arwain</a:t>
            </a:r>
            <a:r>
              <a:rPr lang="en-GB"/>
              <a:t> at </a:t>
            </a:r>
            <a:r>
              <a:rPr lang="en-GB" err="1"/>
              <a:t>golledion</a:t>
            </a:r>
            <a:r>
              <a:rPr lang="en-GB"/>
              <a:t> </a:t>
            </a:r>
            <a:r>
              <a:rPr lang="en-GB" err="1"/>
              <a:t>cynhyrchu</a:t>
            </a:r>
            <a:r>
              <a:rPr lang="en-GB"/>
              <a:t> a </a:t>
            </a:r>
            <a:r>
              <a:rPr lang="en-GB" err="1"/>
              <a:t>gwerthu</a:t>
            </a:r>
            <a:r>
              <a:rPr lang="en-GB"/>
              <a:t>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Gyda </a:t>
            </a:r>
            <a:r>
              <a:rPr lang="en-GB" err="1"/>
              <a:t>mwy</a:t>
            </a:r>
            <a:r>
              <a:rPr lang="en-GB"/>
              <a:t> o </a:t>
            </a:r>
            <a:r>
              <a:rPr lang="en-GB" err="1"/>
              <a:t>symud</a:t>
            </a:r>
            <a:r>
              <a:rPr lang="en-GB"/>
              <a:t> </a:t>
            </a:r>
            <a:r>
              <a:rPr lang="en-GB" err="1"/>
              <a:t>planhigion</a:t>
            </a:r>
            <a:r>
              <a:rPr lang="en-GB"/>
              <a:t> </a:t>
            </a:r>
            <a:r>
              <a:rPr lang="en-GB" err="1"/>
              <a:t>mewn</a:t>
            </a:r>
            <a:r>
              <a:rPr lang="en-GB"/>
              <a:t> </a:t>
            </a:r>
            <a:r>
              <a:rPr lang="en-GB" err="1"/>
              <a:t>garddwriaeth</a:t>
            </a:r>
            <a:r>
              <a:rPr lang="en-GB"/>
              <a:t> a </a:t>
            </a:r>
            <a:r>
              <a:rPr lang="en-GB" err="1"/>
              <a:t>diwydiannau</a:t>
            </a:r>
            <a:r>
              <a:rPr lang="en-GB"/>
              <a:t> </a:t>
            </a:r>
            <a:r>
              <a:rPr lang="en-GB" err="1"/>
              <a:t>eraill</a:t>
            </a:r>
            <a:r>
              <a:rPr lang="en-GB"/>
              <a:t>, o </a:t>
            </a:r>
            <a:r>
              <a:rPr lang="en-GB" err="1"/>
              <a:t>fewn</a:t>
            </a:r>
            <a:r>
              <a:rPr lang="en-GB"/>
              <a:t> a </a:t>
            </a:r>
            <a:r>
              <a:rPr lang="en-GB" err="1"/>
              <a:t>rhwng</a:t>
            </a:r>
            <a:r>
              <a:rPr lang="en-GB"/>
              <a:t> </a:t>
            </a:r>
            <a:r>
              <a:rPr lang="en-GB" err="1"/>
              <a:t>gwledydd</a:t>
            </a:r>
            <a:r>
              <a:rPr lang="en-GB"/>
              <a:t>, </a:t>
            </a:r>
            <a:r>
              <a:rPr lang="en-GB" err="1"/>
              <a:t>mae'r</a:t>
            </a:r>
            <a:r>
              <a:rPr lang="en-GB"/>
              <a:t> </a:t>
            </a:r>
            <a:r>
              <a:rPr lang="en-GB" err="1"/>
              <a:t>risg</a:t>
            </a:r>
            <a:r>
              <a:rPr lang="en-GB"/>
              <a:t> o </a:t>
            </a:r>
            <a:r>
              <a:rPr lang="en-GB" err="1"/>
              <a:t>ledaenu</a:t>
            </a:r>
            <a:r>
              <a:rPr lang="en-GB"/>
              <a:t> </a:t>
            </a:r>
            <a:r>
              <a:rPr lang="en-GB" err="1"/>
              <a:t>P&amp;D</a:t>
            </a:r>
            <a:r>
              <a:rPr lang="en-GB"/>
              <a:t> </a:t>
            </a:r>
            <a:r>
              <a:rPr lang="en-GB" err="1"/>
              <a:t>yn</a:t>
            </a:r>
            <a:r>
              <a:rPr lang="en-GB"/>
              <a:t> </a:t>
            </a:r>
            <a:r>
              <a:rPr lang="en-GB" err="1"/>
              <a:t>uchel</a:t>
            </a:r>
            <a:r>
              <a:rPr lang="en-GB"/>
              <a:t>. </a:t>
            </a:r>
          </a:p>
          <a:p>
            <a:pPr marL="0" indent="0">
              <a:buNone/>
            </a:pPr>
            <a:r>
              <a:rPr lang="en-GB"/>
              <a:t>Mae </a:t>
            </a:r>
            <a:r>
              <a:rPr lang="en-GB" err="1"/>
              <a:t>mwy</a:t>
            </a:r>
            <a:r>
              <a:rPr lang="en-GB"/>
              <a:t> o </a:t>
            </a:r>
            <a:r>
              <a:rPr lang="en-GB" err="1"/>
              <a:t>risg</a:t>
            </a:r>
            <a:r>
              <a:rPr lang="en-GB"/>
              <a:t> </a:t>
            </a:r>
            <a:r>
              <a:rPr lang="en-GB" err="1"/>
              <a:t>hefyd</a:t>
            </a:r>
            <a:r>
              <a:rPr lang="en-GB"/>
              <a:t> y </a:t>
            </a:r>
            <a:r>
              <a:rPr lang="en-GB" err="1"/>
              <a:t>bydd</a:t>
            </a:r>
            <a:r>
              <a:rPr lang="en-GB"/>
              <a:t> </a:t>
            </a:r>
            <a:r>
              <a:rPr lang="en-GB" err="1"/>
              <a:t>rhywogaethau</a:t>
            </a:r>
            <a:r>
              <a:rPr lang="en-GB"/>
              <a:t> </a:t>
            </a:r>
            <a:r>
              <a:rPr lang="en-GB" err="1"/>
              <a:t>P&amp;D</a:t>
            </a:r>
            <a:r>
              <a:rPr lang="en-GB"/>
              <a:t> </a:t>
            </a:r>
            <a:r>
              <a:rPr lang="en-GB" err="1"/>
              <a:t>yn</a:t>
            </a:r>
            <a:r>
              <a:rPr lang="en-GB"/>
              <a:t> </a:t>
            </a:r>
            <a:r>
              <a:rPr lang="en-GB" err="1"/>
              <a:t>cyrraedd</a:t>
            </a:r>
            <a:r>
              <a:rPr lang="en-GB"/>
              <a:t> a </a:t>
            </a:r>
            <a:r>
              <a:rPr lang="en-GB" err="1"/>
              <a:t>fydd</a:t>
            </a:r>
            <a:r>
              <a:rPr lang="en-GB"/>
              <a:t> </a:t>
            </a:r>
            <a:r>
              <a:rPr lang="en-GB" err="1"/>
              <a:t>yn</a:t>
            </a:r>
            <a:r>
              <a:rPr lang="en-GB"/>
              <a:t> </a:t>
            </a:r>
            <a:r>
              <a:rPr lang="en-GB" err="1"/>
              <a:t>newydd</a:t>
            </a:r>
            <a:r>
              <a:rPr lang="en-GB"/>
              <a:t> </a:t>
            </a:r>
            <a:r>
              <a:rPr lang="en-GB" err="1"/>
              <a:t>i'r</a:t>
            </a:r>
            <a:r>
              <a:rPr lang="en-GB"/>
              <a:t> DU. Gall y </a:t>
            </a:r>
            <a:r>
              <a:rPr lang="en-GB" err="1"/>
              <a:t>rhain</a:t>
            </a:r>
            <a:r>
              <a:rPr lang="en-GB"/>
              <a:t> </a:t>
            </a:r>
            <a:r>
              <a:rPr lang="en-GB" err="1"/>
              <a:t>achosi</a:t>
            </a:r>
            <a:r>
              <a:rPr lang="en-GB"/>
              <a:t> </a:t>
            </a:r>
            <a:r>
              <a:rPr lang="en-GB" err="1"/>
              <a:t>niwed</a:t>
            </a:r>
            <a:r>
              <a:rPr lang="en-GB"/>
              <a:t> </a:t>
            </a:r>
            <a:r>
              <a:rPr lang="en-GB" err="1"/>
              <a:t>eang</a:t>
            </a:r>
            <a:r>
              <a:rPr lang="en-GB"/>
              <a:t> </a:t>
            </a:r>
            <a:r>
              <a:rPr lang="en-GB" err="1"/>
              <a:t>i'r</a:t>
            </a:r>
            <a:r>
              <a:rPr lang="en-GB"/>
              <a:t> sector </a:t>
            </a:r>
            <a:r>
              <a:rPr lang="en-GB" err="1"/>
              <a:t>addurnol</a:t>
            </a:r>
            <a:r>
              <a:rPr lang="en-GB"/>
              <a:t>, </a:t>
            </a:r>
            <a:r>
              <a:rPr lang="en-GB" err="1"/>
              <a:t>cynhyrchu</a:t>
            </a:r>
            <a:r>
              <a:rPr lang="en-GB"/>
              <a:t> </a:t>
            </a:r>
            <a:r>
              <a:rPr lang="en-GB" err="1"/>
              <a:t>bwyd</a:t>
            </a:r>
            <a:r>
              <a:rPr lang="en-GB"/>
              <a:t> </a:t>
            </a:r>
            <a:r>
              <a:rPr lang="en-GB" err="1"/>
              <a:t>a'r</a:t>
            </a:r>
            <a:r>
              <a:rPr lang="en-GB"/>
              <a:t> </a:t>
            </a:r>
            <a:r>
              <a:rPr lang="en-GB" err="1"/>
              <a:t>amgylchedd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71"/>
    </mc:Choice>
    <mc:Fallback xmlns="">
      <p:transition spd="slow" advTm="536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1EEA-9BF2-4697-8CA6-4AEFB348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Atal lledaenu Plâu a Chlefydau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E788-1735-457D-8788-E3F28A235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Mae angen i bawb fynd i'r afael â hyn. Mae rôl ar gyfer:</a:t>
            </a:r>
          </a:p>
          <a:p>
            <a:pPr marL="0" indent="0">
              <a:buNone/>
            </a:pPr>
            <a:r>
              <a:rPr lang="en-GB"/>
              <a:t>Llywodraeth</a:t>
            </a:r>
          </a:p>
          <a:p>
            <a:pPr marL="0" indent="0">
              <a:buNone/>
            </a:pPr>
            <a:r>
              <a:rPr lang="en-GB"/>
              <a:t>Cymdeithasau Masnach</a:t>
            </a:r>
          </a:p>
          <a:p>
            <a:pPr marL="0" indent="0">
              <a:buNone/>
            </a:pPr>
            <a:r>
              <a:rPr lang="en-GB"/>
              <a:t>Diwydiant Garddwriaeth</a:t>
            </a:r>
          </a:p>
          <a:p>
            <a:pPr marL="0" indent="0">
              <a:buNone/>
            </a:pPr>
            <a:r>
              <a:rPr lang="en-GB"/>
              <a:t>Dosbarthwyr</a:t>
            </a:r>
          </a:p>
          <a:p>
            <a:pPr marL="0" indent="0">
              <a:buNone/>
            </a:pPr>
            <a:r>
              <a:rPr lang="en-GB"/>
              <a:t>Manwerthwyr</a:t>
            </a:r>
          </a:p>
          <a:p>
            <a:pPr marL="0" indent="0">
              <a:buNone/>
            </a:pPr>
            <a:r>
              <a:rPr lang="en-GB"/>
              <a:t>Cwsmeriaid</a:t>
            </a:r>
          </a:p>
          <a:p>
            <a:pPr marL="0" indent="0">
              <a:buNone/>
            </a:pPr>
            <a:r>
              <a:rPr lang="en-GB"/>
              <a:t>Teithwyr a Chyfranogwyr mewn Gweithgareddau Awyr Agored</a:t>
            </a:r>
          </a:p>
        </p:txBody>
      </p:sp>
    </p:spTree>
    <p:extLst>
      <p:ext uri="{BB962C8B-B14F-4D97-AF65-F5344CB8AC3E}">
        <p14:creationId xmlns:p14="http://schemas.microsoft.com/office/powerpoint/2010/main" val="301944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3"/>
    </mc:Choice>
    <mc:Fallback xmlns="">
      <p:transition spd="slow" advTm="421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altLang="en-US"/>
              <a:t>Pynciau allweddol y byddwn yn ymdrin â nhw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/>
              <a:t>Diffiniadau o fioddiogelwch</a:t>
            </a:r>
            <a:endParaRPr lang="en-US" altLang="en-US" sz="280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/>
          </a:p>
          <a:p>
            <a:pPr marL="0" indent="0">
              <a:buNone/>
            </a:pPr>
            <a:r>
              <a:rPr lang="en-US" altLang="en-US"/>
              <a:t>Sefydliadau rheoleiddio</a:t>
            </a:r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Enghreifftiau o risgiau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Egwyddorion bioddiogelwch</a:t>
            </a:r>
            <a:endParaRPr lang="en-US" altLang="en-US" sz="280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Camau y dylai'r Tyfwr eu cymryd</a:t>
            </a:r>
            <a:endParaRPr lang="en-US" alt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0"/>
    </mc:Choice>
    <mc:Fallback xmlns="">
      <p:transition spd="slow" advTm="3078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E472-45EC-4D9C-B799-C6E59E1A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Bioddiogelwch Planhigion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4BD26-E6B8-43F3-9421-623285A23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/>
              <a:t>Bioddiogelwch - Set o ragofalon sy'n ceisio atal cyflwyno a lledaenu organebau niweidiol. </a:t>
            </a:r>
            <a:r>
              <a:rPr lang="en-US" sz="1800"/>
              <a:t>(Protecting Plant Health. A Plant Biosecurity Strategy for Great Britain. Defra, 2014) 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en-US"/>
              <a:t>Bioddiogelwch yw eithrio, dileu neu reoli’n effeithiol y risgiau a achosir gan blâu ac afiechydon i'r economi, yr amgylchedd ac iechyd pobl. </a:t>
            </a:r>
            <a:r>
              <a:rPr lang="en-US" sz="1800"/>
              <a:t>(Biosecurity Strategy for New Zealand, 2003)</a:t>
            </a:r>
          </a:p>
          <a:p>
            <a:pPr marL="0" indent="0">
              <a:buNone/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5057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84"/>
    </mc:Choice>
    <mc:Fallback xmlns="">
      <p:transition spd="slow" advTm="637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82D8-1BF1-4547-A70F-25E07A21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Diffiniadau P&amp;D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FEA14-C014-4193-9B0D-4C746FD007A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GB" b="1"/>
              <a:t>Pla - </a:t>
            </a:r>
            <a:r>
              <a:rPr lang="en-GB"/>
              <a:t>anifail sy'n achosi difrod i blanhigion e.e. pryf, nematod</a:t>
            </a:r>
          </a:p>
          <a:p>
            <a:r>
              <a:rPr lang="en-GB" b="1"/>
              <a:t>Pathogen - </a:t>
            </a:r>
            <a:r>
              <a:rPr lang="en-GB"/>
              <a:t>organeb sy'n achosi afiechyd mewn planhigion e.e. ffyngau, mowld dŵr, bacteria, firysau, mycoplasmau </a:t>
            </a:r>
          </a:p>
          <a:p>
            <a:r>
              <a:rPr lang="en-GB" b="1"/>
              <a:t>Clefyd – </a:t>
            </a:r>
            <a:r>
              <a:rPr lang="en-GB"/>
              <a:t>casgliad o </a:t>
            </a:r>
            <a:r>
              <a:rPr lang="en-GB" b="1"/>
              <a:t>symptomau</a:t>
            </a:r>
            <a:r>
              <a:rPr lang="en-GB"/>
              <a:t> sy'n cael eu hachosi gan bathogen – a gaiff enw disgrifiadol cyffredin</a:t>
            </a:r>
          </a:p>
          <a:p>
            <a:r>
              <a:rPr lang="en-GB" b="1"/>
              <a:t>Rhywogaeth letyol - </a:t>
            </a:r>
            <a:r>
              <a:rPr lang="en-GB"/>
              <a:t>y rhywogaeth o blanhigyn, neu'r ystod o rywogaethau planhigion, y gall y pla ymosod arnynt neu y gall y pathogen eu heintio</a:t>
            </a:r>
          </a:p>
          <a:p>
            <a:pPr marL="0" indent="0">
              <a:buNone/>
            </a:pPr>
            <a:endParaRPr lang="en-GB" b="1"/>
          </a:p>
          <a:p>
            <a:r>
              <a:rPr lang="en-GB" b="1"/>
              <a:t>Epidemig - </a:t>
            </a:r>
            <a:r>
              <a:rPr lang="en-GB"/>
              <a:t>a gydnabyddir o ran nifer y planhigion sydd wedi'u heintio a'u difrifoldeb - mae'n aml yn disgrifio cynnydd cyflym mewn lefelau afiechyd ar draws poblogaeth</a:t>
            </a:r>
          </a:p>
        </p:txBody>
      </p:sp>
    </p:spTree>
    <p:extLst>
      <p:ext uri="{BB962C8B-B14F-4D97-AF65-F5344CB8AC3E}">
        <p14:creationId xmlns:p14="http://schemas.microsoft.com/office/powerpoint/2010/main" val="25442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7"/>
    </mc:Choice>
    <mc:Fallback xmlns="">
      <p:transition spd="slow" advTm="1213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28E2-318E-46F3-93B2-10B27C4A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Llywodraethu mewn Bioddiogelwch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7AC6-6EEF-428D-86FB-3CD3FC3B1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Mae </a:t>
            </a:r>
            <a:r>
              <a:rPr lang="en-GB" dirty="0" err="1"/>
              <a:t>Safonau</a:t>
            </a:r>
            <a:r>
              <a:rPr lang="en-GB" dirty="0"/>
              <a:t> Iechyd </a:t>
            </a:r>
            <a:r>
              <a:rPr lang="en-GB" dirty="0" err="1"/>
              <a:t>Planhigion</a:t>
            </a:r>
            <a:r>
              <a:rPr lang="en-GB" dirty="0"/>
              <a:t> </a:t>
            </a:r>
            <a:r>
              <a:rPr lang="en-GB" dirty="0" err="1"/>
              <a:t>Rhyngwladol</a:t>
            </a:r>
            <a:r>
              <a:rPr lang="en-GB" dirty="0"/>
              <a:t> </a:t>
            </a:r>
            <a:r>
              <a:rPr lang="en-GB" dirty="0" err="1"/>
              <a:t>wedi'u</a:t>
            </a:r>
            <a:r>
              <a:rPr lang="en-GB" dirty="0"/>
              <a:t> </a:t>
            </a:r>
            <a:r>
              <a:rPr lang="en-GB" dirty="0" err="1"/>
              <a:t>gosod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fframwaith</a:t>
            </a:r>
            <a:r>
              <a:rPr lang="en-GB" dirty="0"/>
              <a:t> y </a:t>
            </a:r>
            <a:r>
              <a:rPr lang="en-GB" b="1" dirty="0" err="1"/>
              <a:t>Confensiwn</a:t>
            </a:r>
            <a:r>
              <a:rPr lang="en-GB" b="1" dirty="0"/>
              <a:t> </a:t>
            </a:r>
            <a:r>
              <a:rPr lang="en-GB" b="1" dirty="0" err="1"/>
              <a:t>Rhyngwladol</a:t>
            </a:r>
            <a:r>
              <a:rPr lang="en-GB" b="1" dirty="0"/>
              <a:t> </a:t>
            </a:r>
            <a:r>
              <a:rPr lang="en-GB" b="1" dirty="0" err="1"/>
              <a:t>Amddiffyn</a:t>
            </a:r>
            <a:r>
              <a:rPr lang="en-GB" b="1" dirty="0"/>
              <a:t> </a:t>
            </a:r>
            <a:r>
              <a:rPr lang="en-GB" b="1" dirty="0" err="1"/>
              <a:t>Planhigion</a:t>
            </a:r>
            <a:r>
              <a:rPr lang="en-GB" b="1" dirty="0"/>
              <a:t> (IPPC) </a:t>
            </a:r>
            <a:r>
              <a:rPr lang="en-GB" dirty="0"/>
              <a:t>- </a:t>
            </a:r>
            <a:r>
              <a:rPr lang="en-GB" dirty="0" err="1"/>
              <a:t>cytundeb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"</a:t>
            </a:r>
            <a:r>
              <a:rPr lang="en-GB" dirty="0" err="1"/>
              <a:t>cydweithredu</a:t>
            </a:r>
            <a:r>
              <a:rPr lang="en-GB" dirty="0"/>
              <a:t> </a:t>
            </a:r>
            <a:r>
              <a:rPr lang="en-GB" dirty="0" err="1"/>
              <a:t>rhyngwladol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reoli</a:t>
            </a:r>
            <a:r>
              <a:rPr lang="en-GB" dirty="0"/>
              <a:t> </a:t>
            </a:r>
            <a:r>
              <a:rPr lang="en-GB" dirty="0" err="1"/>
              <a:t>plâu</a:t>
            </a:r>
            <a:r>
              <a:rPr lang="en-GB" dirty="0"/>
              <a:t> </a:t>
            </a:r>
            <a:r>
              <a:rPr lang="en-GB" dirty="0" err="1"/>
              <a:t>planhigion</a:t>
            </a:r>
            <a:r>
              <a:rPr lang="en-GB" dirty="0"/>
              <a:t> a </a:t>
            </a:r>
            <a:r>
              <a:rPr lang="en-GB" dirty="0" err="1"/>
              <a:t>chynhyrchion</a:t>
            </a:r>
            <a:r>
              <a:rPr lang="en-GB" dirty="0"/>
              <a:t> </a:t>
            </a:r>
            <a:r>
              <a:rPr lang="en-GB" dirty="0" err="1"/>
              <a:t>planhigion</a:t>
            </a:r>
            <a:r>
              <a:rPr lang="en-GB" dirty="0"/>
              <a:t> ac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atal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lledaeniad</a:t>
            </a:r>
            <a:r>
              <a:rPr lang="en-GB" dirty="0"/>
              <a:t> </a:t>
            </a:r>
            <a:r>
              <a:rPr lang="en-GB" dirty="0" err="1"/>
              <a:t>rhyngwladol</a:t>
            </a:r>
            <a:r>
              <a:rPr lang="en-GB" dirty="0"/>
              <a:t>". 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lywodraethu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y </a:t>
            </a:r>
            <a:r>
              <a:rPr lang="en-GB" dirty="0" err="1"/>
              <a:t>Comisiwn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Fesurau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Iechyd </a:t>
            </a:r>
            <a:r>
              <a:rPr lang="en-GB" dirty="0" err="1"/>
              <a:t>Planhigion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Nod </a:t>
            </a:r>
            <a:r>
              <a:rPr lang="en-GB" dirty="0" err="1"/>
              <a:t>Sefydliad</a:t>
            </a:r>
            <a:r>
              <a:rPr lang="en-GB" dirty="0"/>
              <a:t> </a:t>
            </a:r>
            <a:r>
              <a:rPr lang="en-GB" dirty="0" err="1"/>
              <a:t>Bwyd</a:t>
            </a:r>
            <a:r>
              <a:rPr lang="en-GB" dirty="0"/>
              <a:t> ac </a:t>
            </a:r>
            <a:r>
              <a:rPr lang="en-GB" dirty="0" err="1"/>
              <a:t>Amaeth</a:t>
            </a:r>
            <a:r>
              <a:rPr lang="en-GB" dirty="0"/>
              <a:t> y </a:t>
            </a:r>
            <a:r>
              <a:rPr lang="en-GB" dirty="0" err="1"/>
              <a:t>Cenhedloedd</a:t>
            </a:r>
            <a:r>
              <a:rPr lang="en-GB" dirty="0"/>
              <a:t> </a:t>
            </a:r>
            <a:r>
              <a:rPr lang="en-GB" dirty="0" err="1"/>
              <a:t>Unedig</a:t>
            </a:r>
            <a:r>
              <a:rPr lang="en-GB" dirty="0"/>
              <a:t> (FAO)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diogelwch</a:t>
            </a:r>
            <a:r>
              <a:rPr lang="en-GB" dirty="0"/>
              <a:t> </a:t>
            </a:r>
            <a:r>
              <a:rPr lang="en-GB" dirty="0" err="1"/>
              <a:t>bwyd</a:t>
            </a:r>
            <a:r>
              <a:rPr lang="en-GB" dirty="0"/>
              <a:t> a </a:t>
            </a:r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mynediad</a:t>
            </a:r>
            <a:r>
              <a:rPr lang="en-GB" dirty="0"/>
              <a:t> at </a:t>
            </a:r>
            <a:r>
              <a:rPr lang="en-GB" dirty="0" err="1"/>
              <a:t>ddigon</a:t>
            </a:r>
            <a:r>
              <a:rPr lang="en-GB" dirty="0"/>
              <a:t> o </a:t>
            </a:r>
            <a:r>
              <a:rPr lang="en-GB" dirty="0" err="1"/>
              <a:t>fwyd</a:t>
            </a:r>
            <a:r>
              <a:rPr lang="en-GB" dirty="0"/>
              <a:t> o </a:t>
            </a:r>
            <a:r>
              <a:rPr lang="en-GB" dirty="0" err="1"/>
              <a:t>ansawdd</a:t>
            </a:r>
            <a:r>
              <a:rPr lang="en-GB" dirty="0"/>
              <a:t> </a:t>
            </a:r>
            <a:r>
              <a:rPr lang="en-GB" dirty="0" err="1"/>
              <a:t>uchel</a:t>
            </a:r>
            <a:r>
              <a:rPr lang="en-GB" dirty="0"/>
              <a:t>. 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Gynullydd</a:t>
            </a:r>
            <a:r>
              <a:rPr lang="en-GB" dirty="0"/>
              <a:t> y </a:t>
            </a:r>
            <a:r>
              <a:rPr lang="en-GB" dirty="0" err="1"/>
              <a:t>Confensiwn</a:t>
            </a:r>
            <a:r>
              <a:rPr lang="en-GB" dirty="0"/>
              <a:t> </a:t>
            </a:r>
            <a:r>
              <a:rPr lang="en-GB" dirty="0" err="1"/>
              <a:t>Rhyngwladol</a:t>
            </a:r>
            <a:r>
              <a:rPr lang="en-GB" dirty="0"/>
              <a:t> </a:t>
            </a:r>
            <a:r>
              <a:rPr lang="en-GB" dirty="0" err="1"/>
              <a:t>Amddiffyn</a:t>
            </a:r>
            <a:r>
              <a:rPr lang="en-GB" dirty="0"/>
              <a:t> </a:t>
            </a:r>
            <a:r>
              <a:rPr lang="en-GB" dirty="0" err="1"/>
              <a:t>Planhigion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941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21"/>
    </mc:Choice>
    <mc:Fallback xmlns="">
      <p:transition spd="slow" advTm="76921"/>
    </mc:Fallback>
  </mc:AlternateContent>
</p:sld>
</file>

<file path=ppt/theme/theme1.xml><?xml version="1.0" encoding="utf-8"?>
<a:theme xmlns:a="http://schemas.openxmlformats.org/drawingml/2006/main" name="TyfuCymru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yfuCymru Presentation Template" id="{31D7E057-B33A-44D8-8091-51C7F34D83C9}" vid="{644E249C-9988-4186-9F1B-4FE95D40F0EF}"/>
    </a:ext>
  </a:extLst>
</a:theme>
</file>

<file path=ppt/theme/theme2.xml><?xml version="1.0" encoding="utf-8"?>
<a:theme xmlns:a="http://schemas.openxmlformats.org/drawingml/2006/main" name="TyfuCymru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yfuCymru Presentation Template" id="{31D7E057-B33A-44D8-8091-51C7F34D83C9}" vid="{A0764432-0FC1-44EC-95E1-4DF6ADF1BE53}"/>
    </a:ext>
  </a:extLst>
</a:theme>
</file>

<file path=ppt/theme/theme3.xml><?xml version="1.0" encoding="utf-8"?>
<a:theme xmlns:a="http://schemas.openxmlformats.org/drawingml/2006/main" name="TyfuCymru C onta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yfuCymru Presentation Template" id="{31D7E057-B33A-44D8-8091-51C7F34D83C9}" vid="{4387A710-2D04-47E7-8E0E-A7D7FB9364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2392</Words>
  <Application>Microsoft Office PowerPoint</Application>
  <PresentationFormat>Sioe Ar-sgrin (4:3)</PresentationFormat>
  <Paragraphs>252</Paragraphs>
  <Slides>37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2</vt:i4>
      </vt:variant>
      <vt:variant>
        <vt:lpstr>Thema</vt:lpstr>
      </vt:variant>
      <vt:variant>
        <vt:i4>3</vt:i4>
      </vt:variant>
      <vt:variant>
        <vt:lpstr>Teitlau Sleidiau</vt:lpstr>
      </vt:variant>
      <vt:variant>
        <vt:i4>37</vt:i4>
      </vt:variant>
    </vt:vector>
  </HeadingPairs>
  <TitlesOfParts>
    <vt:vector size="42" baseType="lpstr">
      <vt:lpstr>Arial</vt:lpstr>
      <vt:lpstr>Calibri</vt:lpstr>
      <vt:lpstr>TyfuCymru Title</vt:lpstr>
      <vt:lpstr>TyfuCymru Content</vt:lpstr>
      <vt:lpstr>TyfuCymru C ontact</vt:lpstr>
      <vt:lpstr> </vt:lpstr>
      <vt:lpstr>  Bioddiogelwch Planhigion   ym Masnach Planhigion Addurnol Cymru  Trosolwg</vt:lpstr>
      <vt:lpstr>Cyflwyniad PowerPoint</vt:lpstr>
      <vt:lpstr>Iechyd Planhigion</vt:lpstr>
      <vt:lpstr>Atal lledaenu Plâu a Chlefydau</vt:lpstr>
      <vt:lpstr>Pynciau allweddol y byddwn yn ymdrin â nhw</vt:lpstr>
      <vt:lpstr>Bioddiogelwch Planhigion</vt:lpstr>
      <vt:lpstr>Diffiniadau P&amp;D</vt:lpstr>
      <vt:lpstr>Llywodraethu mewn Bioddiogelwch</vt:lpstr>
      <vt:lpstr>Llywodraethu mewn Bioddiogelwch</vt:lpstr>
      <vt:lpstr>Llywodraethu’r DU mewn Bioddiogelwch</vt:lpstr>
      <vt:lpstr>APHA</vt:lpstr>
      <vt:lpstr>Polisi'r DU</vt:lpstr>
      <vt:lpstr>Continwwm Bioddiogelwch</vt:lpstr>
      <vt:lpstr>Continwwm Bioddiogelwch</vt:lpstr>
      <vt:lpstr>O ble y gall plâu a chlefydau ddod?</vt:lpstr>
      <vt:lpstr>Enghraifft o ganlyniad lledaeniad clefyd planhigion</vt:lpstr>
      <vt:lpstr>Phytophthora infestans clwyf hwyr (yma ar domato)</vt:lpstr>
      <vt:lpstr>Clefyd (Chalara) coed ynn (wedi’i achosi gan Hymenoscyphus fraxineus)</vt:lpstr>
      <vt:lpstr>Clefyd Coed Ynn</vt:lpstr>
      <vt:lpstr>Lledaeniad y clefyd</vt:lpstr>
      <vt:lpstr>Atal yr epidemig</vt:lpstr>
      <vt:lpstr>Cyflwyniad PowerPoint</vt:lpstr>
      <vt:lpstr>Porth Gwybodaeth Iechyd Planhigion y DU</vt:lpstr>
      <vt:lpstr>Cofrestr Risg Iechyd Planhigion y DU</vt:lpstr>
      <vt:lpstr>Cyflwyniad PowerPoint</vt:lpstr>
      <vt:lpstr>Cofrestr Risg Iechyd Planhigion y DU</vt:lpstr>
      <vt:lpstr>Pa gamau y dylai'r Tyfwr eu cymryd</vt:lpstr>
      <vt:lpstr>Pa gamau y dylai'r Tyfwr eu cymryd</vt:lpstr>
      <vt:lpstr>Pa gamau y dylai'r Tyfwr eu cymryd</vt:lpstr>
      <vt:lpstr>Pa gamau y dylai'r Tyfwr eu cymryd</vt:lpstr>
      <vt:lpstr>Pa gamau y dylai'r Tyfwr eu cymryd</vt:lpstr>
      <vt:lpstr>Pa gamau y dylai'r Tyfwr eu cymryd</vt:lpstr>
      <vt:lpstr>Cynllun Sicrwydd Iechyd Planhigion</vt:lpstr>
      <vt:lpstr>Ffynonellau gwybodaeth ar Fioddiogelwch (enghreifftiau)</vt:lpstr>
      <vt:lpstr>Ffynonellau gwybodaeth ar Fioddiogelwch (enghreifftiau)</vt:lpstr>
      <vt:lpstr>  Bioddiogelwch Planhigion   ym Masnach Planhigion Addurnol Cymru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David Skydmore</dc:creator>
  <cp:lastModifiedBy>Manon Cadwaladr</cp:lastModifiedBy>
  <cp:revision>69</cp:revision>
  <dcterms:created xsi:type="dcterms:W3CDTF">2020-04-01T16:31:18Z</dcterms:created>
  <dcterms:modified xsi:type="dcterms:W3CDTF">2020-07-23T11:55:21Z</dcterms:modified>
</cp:coreProperties>
</file>